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2" r:id="rId7"/>
    <p:sldId id="274" r:id="rId8"/>
    <p:sldId id="263" r:id="rId9"/>
    <p:sldId id="264" r:id="rId10"/>
    <p:sldId id="265" r:id="rId11"/>
    <p:sldId id="266" r:id="rId12"/>
    <p:sldId id="267" r:id="rId13"/>
    <p:sldId id="268" r:id="rId14"/>
    <p:sldId id="269" r:id="rId15"/>
    <p:sldId id="270" r:id="rId16"/>
    <p:sldId id="271" r:id="rId17"/>
    <p:sldId id="272"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132" y="6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348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401155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3758935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267175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4097847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2846357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2291853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409314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3617177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45785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2602977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2910159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597352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hyperlink" Target="mailto:Katthe@Katthe.com" TargetMode="External"/><Relationship Id="rId12"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mailto:Katthe@Outlook.in?subject=Pitch%20Deck%20Discussion" TargetMode="External"/><Relationship Id="rId11" Type="http://schemas.openxmlformats.org/officeDocument/2006/relationships/hyperlink" Target="https://www.smarttown.in/" TargetMode="External"/><Relationship Id="rId5" Type="http://schemas.openxmlformats.org/officeDocument/2006/relationships/image" Target="../media/image29.pn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hyperlink" Target="https://www.katthe.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5" name="Text 1"/>
          <p:cNvSpPr/>
          <p:nvPr/>
        </p:nvSpPr>
        <p:spPr>
          <a:xfrm>
            <a:off x="6280190" y="2158365"/>
            <a:ext cx="7556421" cy="3912870"/>
          </a:xfrm>
          <a:prstGeom prst="rect">
            <a:avLst/>
          </a:prstGeom>
          <a:noFill/>
          <a:ln/>
        </p:spPr>
        <p:txBody>
          <a:bodyPr wrap="square" rtlCol="0" anchor="t"/>
          <a:lstStyle/>
          <a:p>
            <a:pPr marL="0" indent="0">
              <a:lnSpc>
                <a:spcPts val="7702"/>
              </a:lnSpc>
              <a:buNone/>
            </a:pPr>
            <a:r>
              <a:rPr lang="en-US" sz="6162" dirty="0">
                <a:solidFill>
                  <a:srgbClr val="97B8FF"/>
                </a:solidFill>
                <a:latin typeface="Sora" pitchFamily="34" charset="0"/>
                <a:ea typeface="Sora" pitchFamily="34" charset="-122"/>
                <a:cs typeface="Sora" pitchFamily="34" charset="-120"/>
              </a:rPr>
              <a:t>K</a:t>
            </a:r>
            <a:r>
              <a:rPr lang="en-US" sz="6162" dirty="0" smtClean="0">
                <a:solidFill>
                  <a:srgbClr val="97B8FF"/>
                </a:solidFill>
                <a:latin typeface="Sora" pitchFamily="34" charset="0"/>
                <a:ea typeface="Sora" pitchFamily="34" charset="-122"/>
                <a:cs typeface="Sora" pitchFamily="34" charset="-120"/>
              </a:rPr>
              <a:t>atthe </a:t>
            </a:r>
            <a:r>
              <a:rPr lang="en-US" sz="6162" dirty="0">
                <a:solidFill>
                  <a:srgbClr val="97B8FF"/>
                </a:solidFill>
                <a:latin typeface="Sora" pitchFamily="34" charset="0"/>
                <a:ea typeface="Sora" pitchFamily="34" charset="-122"/>
                <a:cs typeface="Sora" pitchFamily="34" charset="-120"/>
              </a:rPr>
              <a:t>Technologies: </a:t>
            </a:r>
            <a:r>
              <a:rPr lang="en-US" sz="6162">
                <a:solidFill>
                  <a:srgbClr val="97B8FF"/>
                </a:solidFill>
                <a:latin typeface="Sora" pitchFamily="34" charset="0"/>
                <a:ea typeface="Sora" pitchFamily="34" charset="-122"/>
                <a:cs typeface="Sora" pitchFamily="34" charset="-120"/>
              </a:rPr>
              <a:t>Empowering </a:t>
            </a:r>
            <a:r>
              <a:rPr lang="en-US" sz="6162" smtClean="0">
                <a:solidFill>
                  <a:srgbClr val="97B8FF"/>
                </a:solidFill>
                <a:latin typeface="Sora" pitchFamily="34" charset="0"/>
                <a:ea typeface="Sora" pitchFamily="34" charset="-122"/>
                <a:cs typeface="Sora" pitchFamily="34" charset="-120"/>
              </a:rPr>
              <a:t>‘Local’ </a:t>
            </a:r>
            <a:r>
              <a:rPr lang="en-US" sz="6162" dirty="0" smtClean="0">
                <a:solidFill>
                  <a:srgbClr val="97B8FF"/>
                </a:solidFill>
                <a:latin typeface="Sora" pitchFamily="34" charset="0"/>
                <a:ea typeface="Sora" pitchFamily="34" charset="-122"/>
                <a:cs typeface="Sora" pitchFamily="34" charset="-120"/>
              </a:rPr>
              <a:t>Communities, Talents &amp; Resources</a:t>
            </a:r>
            <a:endParaRPr lang="en-US" sz="6162"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760720" cy="82296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46760" y="756999"/>
            <a:ext cx="7650480" cy="1333738"/>
          </a:xfrm>
          <a:prstGeom prst="rect">
            <a:avLst/>
          </a:prstGeom>
          <a:noFill/>
          <a:ln/>
        </p:spPr>
        <p:txBody>
          <a:bodyPr wrap="square" rtlCol="0" anchor="t"/>
          <a:lstStyle/>
          <a:p>
            <a:pPr marL="0" indent="0">
              <a:lnSpc>
                <a:spcPts val="5251"/>
              </a:lnSpc>
              <a:buNone/>
            </a:pPr>
            <a:r>
              <a:rPr lang="en-US" sz="4201" dirty="0">
                <a:solidFill>
                  <a:srgbClr val="97B8FF"/>
                </a:solidFill>
                <a:latin typeface="Sora" pitchFamily="34" charset="0"/>
                <a:ea typeface="Sora" pitchFamily="34" charset="-122"/>
                <a:cs typeface="Sora" pitchFamily="34" charset="-120"/>
              </a:rPr>
              <a:t>Simplifying Local Interactions</a:t>
            </a:r>
            <a:endParaRPr lang="en-US" sz="4201" dirty="0"/>
          </a:p>
        </p:txBody>
      </p:sp>
      <p:sp>
        <p:nvSpPr>
          <p:cNvPr id="6" name="Shape 2"/>
          <p:cNvSpPr/>
          <p:nvPr/>
        </p:nvSpPr>
        <p:spPr>
          <a:xfrm>
            <a:off x="746760" y="2410778"/>
            <a:ext cx="3718560" cy="2253496"/>
          </a:xfrm>
          <a:prstGeom prst="roundRect">
            <a:avLst>
              <a:gd name="adj" fmla="val 1420"/>
            </a:avLst>
          </a:prstGeom>
          <a:solidFill>
            <a:srgbClr val="26262B"/>
          </a:solidFill>
          <a:ln/>
        </p:spPr>
      </p:sp>
      <p:sp>
        <p:nvSpPr>
          <p:cNvPr id="7" name="Text 3"/>
          <p:cNvSpPr/>
          <p:nvPr/>
        </p:nvSpPr>
        <p:spPr>
          <a:xfrm>
            <a:off x="960120" y="2624137"/>
            <a:ext cx="2667357" cy="333375"/>
          </a:xfrm>
          <a:prstGeom prst="rect">
            <a:avLst/>
          </a:prstGeom>
          <a:noFill/>
          <a:ln/>
        </p:spPr>
        <p:txBody>
          <a:bodyPr wrap="none" rtlCol="0" anchor="t"/>
          <a:lstStyle/>
          <a:p>
            <a:pPr marL="0" indent="0">
              <a:lnSpc>
                <a:spcPts val="2625"/>
              </a:lnSpc>
              <a:buNone/>
            </a:pPr>
            <a:r>
              <a:rPr lang="en-US" sz="2100" dirty="0">
                <a:solidFill>
                  <a:srgbClr val="E0D6DE"/>
                </a:solidFill>
                <a:latin typeface="Sora" pitchFamily="34" charset="0"/>
                <a:ea typeface="Sora" pitchFamily="34" charset="-122"/>
                <a:cs typeface="Sora" pitchFamily="34" charset="-120"/>
              </a:rPr>
              <a:t>Easy Access</a:t>
            </a:r>
            <a:endParaRPr lang="en-US" sz="2100" dirty="0"/>
          </a:p>
        </p:txBody>
      </p:sp>
      <p:sp>
        <p:nvSpPr>
          <p:cNvPr id="8" name="Text 4"/>
          <p:cNvSpPr/>
          <p:nvPr/>
        </p:nvSpPr>
        <p:spPr>
          <a:xfrm>
            <a:off x="960120" y="3085505"/>
            <a:ext cx="3291840" cy="1365409"/>
          </a:xfrm>
          <a:prstGeom prst="rect">
            <a:avLst/>
          </a:prstGeom>
          <a:noFill/>
          <a:ln/>
        </p:spPr>
        <p:txBody>
          <a:bodyPr wrap="square" rtlCol="0" anchor="t"/>
          <a:lstStyle/>
          <a:p>
            <a:pPr marL="0" indent="0">
              <a:lnSpc>
                <a:spcPts val="2688"/>
              </a:lnSpc>
              <a:buNone/>
            </a:pPr>
            <a:r>
              <a:rPr lang="en-US" sz="1680" dirty="0">
                <a:solidFill>
                  <a:srgbClr val="E0D6DE"/>
                </a:solidFill>
                <a:latin typeface="Noto Sans TC" pitchFamily="34" charset="0"/>
                <a:ea typeface="Noto Sans TC" pitchFamily="34" charset="-122"/>
                <a:cs typeface="Noto Sans TC" pitchFamily="34" charset="-120"/>
              </a:rPr>
              <a:t>U</a:t>
            </a:r>
            <a:r>
              <a:rPr lang="en-US" sz="1680" dirty="0" smtClean="0">
                <a:solidFill>
                  <a:srgbClr val="E0D6DE"/>
                </a:solidFill>
                <a:latin typeface="Noto Sans TC" pitchFamily="34" charset="0"/>
                <a:ea typeface="Noto Sans TC" pitchFamily="34" charset="-122"/>
                <a:cs typeface="Noto Sans TC" pitchFamily="34" charset="-120"/>
              </a:rPr>
              <a:t>ser-friendly </a:t>
            </a:r>
            <a:r>
              <a:rPr lang="en-US" sz="1680" dirty="0">
                <a:solidFill>
                  <a:srgbClr val="E0D6DE"/>
                </a:solidFill>
                <a:latin typeface="Noto Sans TC" pitchFamily="34" charset="0"/>
                <a:ea typeface="Noto Sans TC" pitchFamily="34" charset="-122"/>
                <a:cs typeface="Noto Sans TC" pitchFamily="34" charset="-120"/>
              </a:rPr>
              <a:t>and accessible, with a mobile-friendly interface and offline capabilities.</a:t>
            </a:r>
            <a:endParaRPr lang="en-US" sz="1680" dirty="0"/>
          </a:p>
        </p:txBody>
      </p:sp>
      <p:sp>
        <p:nvSpPr>
          <p:cNvPr id="9" name="Shape 5"/>
          <p:cNvSpPr/>
          <p:nvPr/>
        </p:nvSpPr>
        <p:spPr>
          <a:xfrm>
            <a:off x="4678680" y="2410778"/>
            <a:ext cx="3718560" cy="2253496"/>
          </a:xfrm>
          <a:prstGeom prst="roundRect">
            <a:avLst>
              <a:gd name="adj" fmla="val 1420"/>
            </a:avLst>
          </a:prstGeom>
          <a:solidFill>
            <a:srgbClr val="26262B"/>
          </a:solidFill>
          <a:ln/>
        </p:spPr>
      </p:sp>
      <p:sp>
        <p:nvSpPr>
          <p:cNvPr id="10" name="Text 6"/>
          <p:cNvSpPr/>
          <p:nvPr/>
        </p:nvSpPr>
        <p:spPr>
          <a:xfrm>
            <a:off x="4892040" y="2624137"/>
            <a:ext cx="2667357" cy="333375"/>
          </a:xfrm>
          <a:prstGeom prst="rect">
            <a:avLst/>
          </a:prstGeom>
          <a:noFill/>
          <a:ln/>
        </p:spPr>
        <p:txBody>
          <a:bodyPr wrap="none" rtlCol="0" anchor="t"/>
          <a:lstStyle/>
          <a:p>
            <a:pPr marL="0" indent="0">
              <a:lnSpc>
                <a:spcPts val="2625"/>
              </a:lnSpc>
              <a:buNone/>
            </a:pPr>
            <a:r>
              <a:rPr lang="en-US" sz="2100" dirty="0">
                <a:solidFill>
                  <a:srgbClr val="E0D6DE"/>
                </a:solidFill>
                <a:latin typeface="Sora" pitchFamily="34" charset="0"/>
                <a:ea typeface="Sora" pitchFamily="34" charset="-122"/>
                <a:cs typeface="Sora" pitchFamily="34" charset="-120"/>
              </a:rPr>
              <a:t>Transparent Pricing</a:t>
            </a:r>
            <a:endParaRPr lang="en-US" sz="2100" dirty="0"/>
          </a:p>
        </p:txBody>
      </p:sp>
      <p:sp>
        <p:nvSpPr>
          <p:cNvPr id="11" name="Text 7"/>
          <p:cNvSpPr/>
          <p:nvPr/>
        </p:nvSpPr>
        <p:spPr>
          <a:xfrm>
            <a:off x="4892040" y="3085505"/>
            <a:ext cx="3291840" cy="1365409"/>
          </a:xfrm>
          <a:prstGeom prst="rect">
            <a:avLst/>
          </a:prstGeom>
          <a:noFill/>
          <a:ln/>
        </p:spPr>
        <p:txBody>
          <a:bodyPr wrap="square" rtlCol="0" anchor="t"/>
          <a:lstStyle/>
          <a:p>
            <a:pPr marL="0" indent="0">
              <a:lnSpc>
                <a:spcPts val="2688"/>
              </a:lnSpc>
              <a:buNone/>
            </a:pPr>
            <a:r>
              <a:rPr lang="en-US" sz="1680" dirty="0" smtClean="0">
                <a:solidFill>
                  <a:srgbClr val="E0D6DE"/>
                </a:solidFill>
                <a:latin typeface="Noto Sans TC" pitchFamily="34" charset="0"/>
                <a:ea typeface="Noto Sans TC" pitchFamily="34" charset="-122"/>
                <a:cs typeface="Noto Sans TC" pitchFamily="34" charset="-120"/>
              </a:rPr>
              <a:t>Flexible </a:t>
            </a:r>
            <a:r>
              <a:rPr lang="en-US" sz="1680" dirty="0">
                <a:solidFill>
                  <a:srgbClr val="E0D6DE"/>
                </a:solidFill>
                <a:latin typeface="Noto Sans TC" pitchFamily="34" charset="0"/>
                <a:ea typeface="Noto Sans TC" pitchFamily="34" charset="-122"/>
                <a:cs typeface="Noto Sans TC" pitchFamily="34" charset="-120"/>
              </a:rPr>
              <a:t>and affordable advertising options for local businesses, with no hidden fees or commissions.</a:t>
            </a:r>
            <a:endParaRPr lang="en-US" sz="1680" dirty="0"/>
          </a:p>
        </p:txBody>
      </p:sp>
      <p:sp>
        <p:nvSpPr>
          <p:cNvPr id="12" name="Shape 8"/>
          <p:cNvSpPr/>
          <p:nvPr/>
        </p:nvSpPr>
        <p:spPr>
          <a:xfrm>
            <a:off x="746760" y="4877633"/>
            <a:ext cx="3718560" cy="2594848"/>
          </a:xfrm>
          <a:prstGeom prst="roundRect">
            <a:avLst>
              <a:gd name="adj" fmla="val 1234"/>
            </a:avLst>
          </a:prstGeom>
          <a:solidFill>
            <a:srgbClr val="26262B"/>
          </a:solidFill>
          <a:ln/>
        </p:spPr>
      </p:sp>
      <p:sp>
        <p:nvSpPr>
          <p:cNvPr id="13" name="Text 9"/>
          <p:cNvSpPr/>
          <p:nvPr/>
        </p:nvSpPr>
        <p:spPr>
          <a:xfrm>
            <a:off x="960120" y="5090993"/>
            <a:ext cx="2667357" cy="333375"/>
          </a:xfrm>
          <a:prstGeom prst="rect">
            <a:avLst/>
          </a:prstGeom>
          <a:noFill/>
          <a:ln/>
        </p:spPr>
        <p:txBody>
          <a:bodyPr wrap="none" rtlCol="0" anchor="t"/>
          <a:lstStyle/>
          <a:p>
            <a:pPr marL="0" indent="0">
              <a:lnSpc>
                <a:spcPts val="2625"/>
              </a:lnSpc>
              <a:buNone/>
            </a:pPr>
            <a:r>
              <a:rPr lang="en-US" sz="2100" dirty="0">
                <a:solidFill>
                  <a:srgbClr val="E0D6DE"/>
                </a:solidFill>
                <a:latin typeface="Sora" pitchFamily="34" charset="0"/>
                <a:ea typeface="Sora" pitchFamily="34" charset="-122"/>
                <a:cs typeface="Sora" pitchFamily="34" charset="-120"/>
              </a:rPr>
              <a:t>Peer Validation</a:t>
            </a:r>
            <a:endParaRPr lang="en-US" sz="2100" dirty="0"/>
          </a:p>
        </p:txBody>
      </p:sp>
      <p:sp>
        <p:nvSpPr>
          <p:cNvPr id="14" name="Text 10"/>
          <p:cNvSpPr/>
          <p:nvPr/>
        </p:nvSpPr>
        <p:spPr>
          <a:xfrm>
            <a:off x="960120" y="5552361"/>
            <a:ext cx="3291840" cy="1365409"/>
          </a:xfrm>
          <a:prstGeom prst="rect">
            <a:avLst/>
          </a:prstGeom>
          <a:noFill/>
          <a:ln/>
        </p:spPr>
        <p:txBody>
          <a:bodyPr wrap="square" rtlCol="0" anchor="t"/>
          <a:lstStyle/>
          <a:p>
            <a:pPr marL="0" indent="0">
              <a:lnSpc>
                <a:spcPts val="2688"/>
              </a:lnSpc>
              <a:buNone/>
            </a:pPr>
            <a:r>
              <a:rPr lang="en-US" sz="1680" dirty="0">
                <a:solidFill>
                  <a:srgbClr val="E0D6DE"/>
                </a:solidFill>
                <a:latin typeface="Noto Sans TC" pitchFamily="34" charset="0"/>
                <a:ea typeface="Noto Sans TC" pitchFamily="34" charset="-122"/>
                <a:cs typeface="Noto Sans TC" pitchFamily="34" charset="-120"/>
              </a:rPr>
              <a:t>Business listings are verified by the community, ensuring accurate </a:t>
            </a:r>
            <a:r>
              <a:rPr lang="en-US" sz="1680" dirty="0" smtClean="0">
                <a:solidFill>
                  <a:srgbClr val="E0D6DE"/>
                </a:solidFill>
                <a:latin typeface="Noto Sans TC" pitchFamily="34" charset="0"/>
                <a:ea typeface="Noto Sans TC" pitchFamily="34" charset="-122"/>
                <a:cs typeface="Noto Sans TC" pitchFamily="34" charset="-120"/>
              </a:rPr>
              <a:t>and </a:t>
            </a:r>
            <a:r>
              <a:rPr lang="en-US" sz="1680" dirty="0">
                <a:solidFill>
                  <a:srgbClr val="E0D6DE"/>
                </a:solidFill>
                <a:latin typeface="Noto Sans TC" pitchFamily="34" charset="0"/>
                <a:ea typeface="Noto Sans TC" pitchFamily="34" charset="-122"/>
                <a:cs typeface="Noto Sans TC" pitchFamily="34" charset="-120"/>
              </a:rPr>
              <a:t>reliable information for users.</a:t>
            </a:r>
            <a:endParaRPr lang="en-US" sz="1680" dirty="0"/>
          </a:p>
        </p:txBody>
      </p:sp>
      <p:sp>
        <p:nvSpPr>
          <p:cNvPr id="15" name="Shape 11"/>
          <p:cNvSpPr/>
          <p:nvPr/>
        </p:nvSpPr>
        <p:spPr>
          <a:xfrm>
            <a:off x="4678680" y="4877633"/>
            <a:ext cx="3718560" cy="2594848"/>
          </a:xfrm>
          <a:prstGeom prst="roundRect">
            <a:avLst>
              <a:gd name="adj" fmla="val 1234"/>
            </a:avLst>
          </a:prstGeom>
          <a:solidFill>
            <a:srgbClr val="26262B"/>
          </a:solidFill>
          <a:ln/>
        </p:spPr>
      </p:sp>
      <p:sp>
        <p:nvSpPr>
          <p:cNvPr id="16" name="Text 12"/>
          <p:cNvSpPr/>
          <p:nvPr/>
        </p:nvSpPr>
        <p:spPr>
          <a:xfrm>
            <a:off x="4892040" y="5090993"/>
            <a:ext cx="2976205" cy="333375"/>
          </a:xfrm>
          <a:prstGeom prst="rect">
            <a:avLst/>
          </a:prstGeom>
          <a:noFill/>
          <a:ln/>
        </p:spPr>
        <p:txBody>
          <a:bodyPr wrap="none" rtlCol="0" anchor="t"/>
          <a:lstStyle/>
          <a:p>
            <a:pPr marL="0" indent="0">
              <a:lnSpc>
                <a:spcPts val="2625"/>
              </a:lnSpc>
              <a:buNone/>
            </a:pPr>
            <a:r>
              <a:rPr lang="en-US" sz="2100" dirty="0">
                <a:solidFill>
                  <a:srgbClr val="E0D6DE"/>
                </a:solidFill>
                <a:latin typeface="Sora" pitchFamily="34" charset="0"/>
                <a:ea typeface="Sora" pitchFamily="34" charset="-122"/>
                <a:cs typeface="Sora" pitchFamily="34" charset="-120"/>
              </a:rPr>
              <a:t>Customizable Profiles</a:t>
            </a:r>
            <a:endParaRPr lang="en-US" sz="2100" dirty="0"/>
          </a:p>
        </p:txBody>
      </p:sp>
      <p:sp>
        <p:nvSpPr>
          <p:cNvPr id="17" name="Text 13"/>
          <p:cNvSpPr/>
          <p:nvPr/>
        </p:nvSpPr>
        <p:spPr>
          <a:xfrm>
            <a:off x="4892040" y="5552361"/>
            <a:ext cx="3291840" cy="1706761"/>
          </a:xfrm>
          <a:prstGeom prst="rect">
            <a:avLst/>
          </a:prstGeom>
          <a:noFill/>
          <a:ln/>
        </p:spPr>
        <p:txBody>
          <a:bodyPr wrap="square" rtlCol="0" anchor="t"/>
          <a:lstStyle/>
          <a:p>
            <a:pPr marL="0" indent="0">
              <a:lnSpc>
                <a:spcPts val="2688"/>
              </a:lnSpc>
              <a:buNone/>
            </a:pPr>
            <a:r>
              <a:rPr lang="en-US" sz="1680" dirty="0">
                <a:solidFill>
                  <a:srgbClr val="E0D6DE"/>
                </a:solidFill>
                <a:latin typeface="Noto Sans TC" pitchFamily="34" charset="0"/>
                <a:ea typeface="Noto Sans TC" pitchFamily="34" charset="-122"/>
                <a:cs typeface="Noto Sans TC" pitchFamily="34" charset="-120"/>
              </a:rPr>
              <a:t>Businesses can easily update their profiles, menus, and offerings, keeping their information current and engaging.</a:t>
            </a:r>
            <a:endParaRPr lang="en-US" sz="1680" dirty="0"/>
          </a:p>
        </p:txBody>
      </p:sp>
    </p:spTree>
    <p:extLst>
      <p:ext uri="{BB962C8B-B14F-4D97-AF65-F5344CB8AC3E}">
        <p14:creationId xmlns:p14="http://schemas.microsoft.com/office/powerpoint/2010/main" val="38919357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2717006"/>
          </a:xfrm>
          <a:prstGeom prst="rect">
            <a:avLst/>
          </a:prstGeom>
        </p:spPr>
      </p:pic>
      <p:sp>
        <p:nvSpPr>
          <p:cNvPr id="5" name="Text 1"/>
          <p:cNvSpPr/>
          <p:nvPr/>
        </p:nvSpPr>
        <p:spPr>
          <a:xfrm>
            <a:off x="760690" y="3316129"/>
            <a:ext cx="10837426" cy="679252"/>
          </a:xfrm>
          <a:prstGeom prst="rect">
            <a:avLst/>
          </a:prstGeom>
          <a:noFill/>
          <a:ln/>
        </p:spPr>
        <p:txBody>
          <a:bodyPr wrap="none" rtlCol="0" anchor="t"/>
          <a:lstStyle/>
          <a:p>
            <a:pPr marL="0" indent="0">
              <a:lnSpc>
                <a:spcPts val="5349"/>
              </a:lnSpc>
              <a:buNone/>
            </a:pPr>
            <a:r>
              <a:rPr lang="en-US" sz="4279" dirty="0">
                <a:solidFill>
                  <a:srgbClr val="97B8FF"/>
                </a:solidFill>
                <a:latin typeface="Sora" pitchFamily="34" charset="0"/>
                <a:ea typeface="Sora" pitchFamily="34" charset="-122"/>
                <a:cs typeface="Sora" pitchFamily="34" charset="-120"/>
              </a:rPr>
              <a:t>Connecting Businesses and Customers</a:t>
            </a:r>
            <a:endParaRPr lang="en-US" sz="4279" dirty="0"/>
          </a:p>
        </p:txBody>
      </p:sp>
      <p:pic>
        <p:nvPicPr>
          <p:cNvPr id="6" name="Image 2" descr="preencoded.png"/>
          <p:cNvPicPr>
            <a:picLocks noChangeAspect="1"/>
          </p:cNvPicPr>
          <p:nvPr/>
        </p:nvPicPr>
        <p:blipFill>
          <a:blip r:embed="rId5"/>
          <a:stretch>
            <a:fillRect/>
          </a:stretch>
        </p:blipFill>
        <p:spPr>
          <a:xfrm>
            <a:off x="760690" y="4321373"/>
            <a:ext cx="543401" cy="543401"/>
          </a:xfrm>
          <a:prstGeom prst="rect">
            <a:avLst/>
          </a:prstGeom>
        </p:spPr>
      </p:pic>
      <p:sp>
        <p:nvSpPr>
          <p:cNvPr id="7" name="Text 2"/>
          <p:cNvSpPr/>
          <p:nvPr/>
        </p:nvSpPr>
        <p:spPr>
          <a:xfrm>
            <a:off x="760690" y="5082064"/>
            <a:ext cx="2717006" cy="339566"/>
          </a:xfrm>
          <a:prstGeom prst="rect">
            <a:avLst/>
          </a:prstGeom>
          <a:noFill/>
          <a:ln/>
        </p:spPr>
        <p:txBody>
          <a:bodyPr wrap="none" rtlCol="0" anchor="t"/>
          <a:lstStyle/>
          <a:p>
            <a:pPr marL="0" indent="0" algn="l">
              <a:lnSpc>
                <a:spcPts val="2674"/>
              </a:lnSpc>
              <a:buNone/>
            </a:pPr>
            <a:r>
              <a:rPr lang="en-US" sz="2139" dirty="0">
                <a:solidFill>
                  <a:srgbClr val="E0D6DE"/>
                </a:solidFill>
                <a:latin typeface="Sora" pitchFamily="34" charset="0"/>
                <a:ea typeface="Sora" pitchFamily="34" charset="-122"/>
                <a:cs typeface="Sora" pitchFamily="34" charset="-120"/>
              </a:rPr>
              <a:t>Business Profiles</a:t>
            </a:r>
            <a:endParaRPr lang="en-US" sz="2139" dirty="0"/>
          </a:p>
        </p:txBody>
      </p:sp>
      <p:sp>
        <p:nvSpPr>
          <p:cNvPr id="8" name="Text 3"/>
          <p:cNvSpPr/>
          <p:nvPr/>
        </p:nvSpPr>
        <p:spPr>
          <a:xfrm>
            <a:off x="760690" y="5552003"/>
            <a:ext cx="3032760" cy="1391126"/>
          </a:xfrm>
          <a:prstGeom prst="rect">
            <a:avLst/>
          </a:prstGeom>
          <a:noFill/>
          <a:ln/>
        </p:spPr>
        <p:txBody>
          <a:bodyPr wrap="square" rtlCol="0" anchor="t"/>
          <a:lstStyle/>
          <a:p>
            <a:pPr marL="0" indent="0" algn="l">
              <a:lnSpc>
                <a:spcPts val="2739"/>
              </a:lnSpc>
              <a:buNone/>
            </a:pPr>
            <a:r>
              <a:rPr lang="en-US" sz="1712" dirty="0">
                <a:solidFill>
                  <a:srgbClr val="E0D6DE"/>
                </a:solidFill>
                <a:latin typeface="Noto Sans TC" pitchFamily="34" charset="0"/>
                <a:ea typeface="Noto Sans TC" pitchFamily="34" charset="-122"/>
                <a:cs typeface="Noto Sans TC" pitchFamily="34" charset="-120"/>
              </a:rPr>
              <a:t>Businesses can create detailed profiles to showcase their offerings, hours, and contact information.</a:t>
            </a:r>
            <a:endParaRPr lang="en-US" sz="1712" dirty="0"/>
          </a:p>
        </p:txBody>
      </p:sp>
      <p:pic>
        <p:nvPicPr>
          <p:cNvPr id="9" name="Image 3" descr="preencoded.png"/>
          <p:cNvPicPr>
            <a:picLocks noChangeAspect="1"/>
          </p:cNvPicPr>
          <p:nvPr/>
        </p:nvPicPr>
        <p:blipFill>
          <a:blip r:embed="rId6"/>
          <a:stretch>
            <a:fillRect/>
          </a:stretch>
        </p:blipFill>
        <p:spPr>
          <a:xfrm>
            <a:off x="4119443" y="4321373"/>
            <a:ext cx="543401" cy="543401"/>
          </a:xfrm>
          <a:prstGeom prst="rect">
            <a:avLst/>
          </a:prstGeom>
        </p:spPr>
      </p:pic>
      <p:sp>
        <p:nvSpPr>
          <p:cNvPr id="10" name="Text 4"/>
          <p:cNvSpPr/>
          <p:nvPr/>
        </p:nvSpPr>
        <p:spPr>
          <a:xfrm>
            <a:off x="4119443" y="5082064"/>
            <a:ext cx="2859762" cy="339566"/>
          </a:xfrm>
          <a:prstGeom prst="rect">
            <a:avLst/>
          </a:prstGeom>
          <a:noFill/>
          <a:ln/>
        </p:spPr>
        <p:txBody>
          <a:bodyPr wrap="none" rtlCol="0" anchor="t"/>
          <a:lstStyle/>
          <a:p>
            <a:pPr marL="0" indent="0" algn="l">
              <a:lnSpc>
                <a:spcPts val="2674"/>
              </a:lnSpc>
              <a:buNone/>
            </a:pPr>
            <a:r>
              <a:rPr lang="en-US" sz="2139" dirty="0">
                <a:solidFill>
                  <a:srgbClr val="E0D6DE"/>
                </a:solidFill>
                <a:latin typeface="Sora" pitchFamily="34" charset="0"/>
                <a:ea typeface="Sora" pitchFamily="34" charset="-122"/>
                <a:cs typeface="Sora" pitchFamily="34" charset="-120"/>
              </a:rPr>
              <a:t>Events &amp; Promotions</a:t>
            </a:r>
            <a:endParaRPr lang="en-US" sz="2139" dirty="0"/>
          </a:p>
        </p:txBody>
      </p:sp>
      <p:sp>
        <p:nvSpPr>
          <p:cNvPr id="11" name="Text 5"/>
          <p:cNvSpPr/>
          <p:nvPr/>
        </p:nvSpPr>
        <p:spPr>
          <a:xfrm>
            <a:off x="4119443" y="5552003"/>
            <a:ext cx="3032760" cy="1391126"/>
          </a:xfrm>
          <a:prstGeom prst="rect">
            <a:avLst/>
          </a:prstGeom>
          <a:noFill/>
          <a:ln/>
        </p:spPr>
        <p:txBody>
          <a:bodyPr wrap="square" rtlCol="0" anchor="t"/>
          <a:lstStyle/>
          <a:p>
            <a:pPr marL="0" indent="0" algn="l">
              <a:lnSpc>
                <a:spcPts val="2739"/>
              </a:lnSpc>
              <a:buNone/>
            </a:pPr>
            <a:r>
              <a:rPr lang="en-US" sz="1712" dirty="0">
                <a:solidFill>
                  <a:srgbClr val="E0D6DE"/>
                </a:solidFill>
                <a:latin typeface="Noto Sans TC" pitchFamily="34" charset="0"/>
                <a:ea typeface="Noto Sans TC" pitchFamily="34" charset="-122"/>
                <a:cs typeface="Noto Sans TC" pitchFamily="34" charset="-120"/>
              </a:rPr>
              <a:t>Businesses can easily share their upcoming events, sales, and special offers with the local community.</a:t>
            </a:r>
            <a:endParaRPr lang="en-US" sz="1712" dirty="0"/>
          </a:p>
        </p:txBody>
      </p:sp>
      <p:pic>
        <p:nvPicPr>
          <p:cNvPr id="12" name="Image 4" descr="preencoded.png"/>
          <p:cNvPicPr>
            <a:picLocks noChangeAspect="1"/>
          </p:cNvPicPr>
          <p:nvPr/>
        </p:nvPicPr>
        <p:blipFill>
          <a:blip r:embed="rId7"/>
          <a:stretch>
            <a:fillRect/>
          </a:stretch>
        </p:blipFill>
        <p:spPr>
          <a:xfrm>
            <a:off x="7478197" y="4321373"/>
            <a:ext cx="543401" cy="543401"/>
          </a:xfrm>
          <a:prstGeom prst="rect">
            <a:avLst/>
          </a:prstGeom>
        </p:spPr>
      </p:pic>
      <p:sp>
        <p:nvSpPr>
          <p:cNvPr id="13" name="Text 6"/>
          <p:cNvSpPr/>
          <p:nvPr/>
        </p:nvSpPr>
        <p:spPr>
          <a:xfrm>
            <a:off x="7478197" y="5082064"/>
            <a:ext cx="2717006" cy="339566"/>
          </a:xfrm>
          <a:prstGeom prst="rect">
            <a:avLst/>
          </a:prstGeom>
          <a:noFill/>
          <a:ln/>
        </p:spPr>
        <p:txBody>
          <a:bodyPr wrap="none" rtlCol="0" anchor="t"/>
          <a:lstStyle/>
          <a:p>
            <a:pPr marL="0" indent="0" algn="l">
              <a:lnSpc>
                <a:spcPts val="2674"/>
              </a:lnSpc>
              <a:buNone/>
            </a:pPr>
            <a:r>
              <a:rPr lang="en-US" sz="2139" dirty="0">
                <a:solidFill>
                  <a:srgbClr val="E0D6DE"/>
                </a:solidFill>
                <a:latin typeface="Sora" pitchFamily="34" charset="0"/>
                <a:ea typeface="Sora" pitchFamily="34" charset="-122"/>
                <a:cs typeface="Sora" pitchFamily="34" charset="-120"/>
              </a:rPr>
              <a:t>Customer Reviews</a:t>
            </a:r>
            <a:endParaRPr lang="en-US" sz="2139" dirty="0"/>
          </a:p>
        </p:txBody>
      </p:sp>
      <p:sp>
        <p:nvSpPr>
          <p:cNvPr id="14" name="Text 7"/>
          <p:cNvSpPr/>
          <p:nvPr/>
        </p:nvSpPr>
        <p:spPr>
          <a:xfrm>
            <a:off x="7478197" y="5552003"/>
            <a:ext cx="3032760" cy="1391126"/>
          </a:xfrm>
          <a:prstGeom prst="rect">
            <a:avLst/>
          </a:prstGeom>
          <a:noFill/>
          <a:ln/>
        </p:spPr>
        <p:txBody>
          <a:bodyPr wrap="square" rtlCol="0" anchor="t"/>
          <a:lstStyle/>
          <a:p>
            <a:pPr marL="0" indent="0" algn="l">
              <a:lnSpc>
                <a:spcPts val="2739"/>
              </a:lnSpc>
              <a:buNone/>
            </a:pPr>
            <a:r>
              <a:rPr lang="en-US" sz="1712" dirty="0">
                <a:solidFill>
                  <a:srgbClr val="E0D6DE"/>
                </a:solidFill>
                <a:latin typeface="Noto Sans TC" pitchFamily="34" charset="0"/>
                <a:ea typeface="Noto Sans TC" pitchFamily="34" charset="-122"/>
                <a:cs typeface="Noto Sans TC" pitchFamily="34" charset="-120"/>
              </a:rPr>
              <a:t>Customers can leave reviews and ratings to help others make informed decisions about local businesses.</a:t>
            </a:r>
            <a:endParaRPr lang="en-US" sz="1712" dirty="0"/>
          </a:p>
        </p:txBody>
      </p:sp>
      <p:pic>
        <p:nvPicPr>
          <p:cNvPr id="15" name="Image 5" descr="preencoded.png"/>
          <p:cNvPicPr>
            <a:picLocks noChangeAspect="1"/>
          </p:cNvPicPr>
          <p:nvPr/>
        </p:nvPicPr>
        <p:blipFill>
          <a:blip r:embed="rId8"/>
          <a:stretch>
            <a:fillRect/>
          </a:stretch>
        </p:blipFill>
        <p:spPr>
          <a:xfrm>
            <a:off x="10836950" y="4321373"/>
            <a:ext cx="543401" cy="543401"/>
          </a:xfrm>
          <a:prstGeom prst="rect">
            <a:avLst/>
          </a:prstGeom>
        </p:spPr>
      </p:pic>
      <p:sp>
        <p:nvSpPr>
          <p:cNvPr id="16" name="Text 8"/>
          <p:cNvSpPr/>
          <p:nvPr/>
        </p:nvSpPr>
        <p:spPr>
          <a:xfrm>
            <a:off x="10836950" y="5082064"/>
            <a:ext cx="3032760" cy="679133"/>
          </a:xfrm>
          <a:prstGeom prst="rect">
            <a:avLst/>
          </a:prstGeom>
          <a:noFill/>
          <a:ln/>
        </p:spPr>
        <p:txBody>
          <a:bodyPr wrap="square" rtlCol="0" anchor="t"/>
          <a:lstStyle/>
          <a:p>
            <a:pPr marL="0" indent="0" algn="l">
              <a:lnSpc>
                <a:spcPts val="2674"/>
              </a:lnSpc>
              <a:buNone/>
            </a:pPr>
            <a:r>
              <a:rPr lang="en-US" sz="2139" dirty="0">
                <a:solidFill>
                  <a:srgbClr val="E0D6DE"/>
                </a:solidFill>
                <a:latin typeface="Sora" pitchFamily="34" charset="0"/>
                <a:ea typeface="Sora" pitchFamily="34" charset="-122"/>
                <a:cs typeface="Sora" pitchFamily="34" charset="-120"/>
              </a:rPr>
              <a:t>Direct Communication</a:t>
            </a:r>
            <a:endParaRPr lang="en-US" sz="2139" dirty="0"/>
          </a:p>
        </p:txBody>
      </p:sp>
      <p:sp>
        <p:nvSpPr>
          <p:cNvPr id="17" name="Text 9"/>
          <p:cNvSpPr/>
          <p:nvPr/>
        </p:nvSpPr>
        <p:spPr>
          <a:xfrm>
            <a:off x="10836950" y="5552003"/>
            <a:ext cx="3032760" cy="1738908"/>
          </a:xfrm>
          <a:prstGeom prst="rect">
            <a:avLst/>
          </a:prstGeom>
          <a:noFill/>
          <a:ln/>
        </p:spPr>
        <p:txBody>
          <a:bodyPr wrap="square" rtlCol="0" anchor="t"/>
          <a:lstStyle/>
          <a:p>
            <a:pPr marL="0" indent="0" algn="l">
              <a:lnSpc>
                <a:spcPts val="2739"/>
              </a:lnSpc>
              <a:buNone/>
            </a:pPr>
            <a:r>
              <a:rPr lang="en-US" sz="1712" dirty="0">
                <a:solidFill>
                  <a:srgbClr val="E0D6DE"/>
                </a:solidFill>
                <a:latin typeface="Noto Sans TC" pitchFamily="34" charset="0"/>
                <a:ea typeface="Noto Sans TC" pitchFamily="34" charset="-122"/>
                <a:cs typeface="Noto Sans TC" pitchFamily="34" charset="-120"/>
              </a:rPr>
              <a:t>Customers can directly contact businesses through the platform, fostering better customer-business relationships.</a:t>
            </a:r>
            <a:endParaRPr lang="en-US" sz="1712" dirty="0"/>
          </a:p>
        </p:txBody>
      </p:sp>
    </p:spTree>
    <p:extLst>
      <p:ext uri="{BB962C8B-B14F-4D97-AF65-F5344CB8AC3E}">
        <p14:creationId xmlns:p14="http://schemas.microsoft.com/office/powerpoint/2010/main" val="31582952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83657" y="1310878"/>
            <a:ext cx="7450098" cy="610433"/>
          </a:xfrm>
          <a:prstGeom prst="rect">
            <a:avLst/>
          </a:prstGeom>
          <a:noFill/>
          <a:ln/>
        </p:spPr>
        <p:txBody>
          <a:bodyPr wrap="none" rtlCol="0" anchor="t"/>
          <a:lstStyle/>
          <a:p>
            <a:pPr marL="0" indent="0">
              <a:lnSpc>
                <a:spcPts val="4807"/>
              </a:lnSpc>
              <a:buNone/>
            </a:pPr>
            <a:r>
              <a:rPr lang="en-US" sz="3846" dirty="0">
                <a:solidFill>
                  <a:srgbClr val="97B8FF"/>
                </a:solidFill>
                <a:latin typeface="Sora" pitchFamily="34" charset="0"/>
                <a:ea typeface="Sora" pitchFamily="34" charset="-122"/>
                <a:cs typeface="Sora" pitchFamily="34" charset="-120"/>
              </a:rPr>
              <a:t>Empowering Local Economies</a:t>
            </a:r>
            <a:endParaRPr lang="en-US" sz="3846" dirty="0"/>
          </a:p>
        </p:txBody>
      </p:sp>
      <p:sp>
        <p:nvSpPr>
          <p:cNvPr id="6" name="Shape 2"/>
          <p:cNvSpPr/>
          <p:nvPr/>
        </p:nvSpPr>
        <p:spPr>
          <a:xfrm>
            <a:off x="965240" y="2214324"/>
            <a:ext cx="22860" cy="4704278"/>
          </a:xfrm>
          <a:prstGeom prst="roundRect">
            <a:avLst>
              <a:gd name="adj" fmla="val 128185"/>
            </a:avLst>
          </a:prstGeom>
          <a:solidFill>
            <a:srgbClr val="3F3F44"/>
          </a:solidFill>
          <a:ln/>
        </p:spPr>
      </p:sp>
      <p:sp>
        <p:nvSpPr>
          <p:cNvPr id="7" name="Shape 3"/>
          <p:cNvSpPr/>
          <p:nvPr/>
        </p:nvSpPr>
        <p:spPr>
          <a:xfrm>
            <a:off x="1173540" y="2642235"/>
            <a:ext cx="683657" cy="22860"/>
          </a:xfrm>
          <a:prstGeom prst="roundRect">
            <a:avLst>
              <a:gd name="adj" fmla="val 128185"/>
            </a:avLst>
          </a:prstGeom>
          <a:solidFill>
            <a:srgbClr val="3F3F44"/>
          </a:solidFill>
          <a:ln/>
        </p:spPr>
      </p:sp>
      <p:sp>
        <p:nvSpPr>
          <p:cNvPr id="8" name="Shape 4"/>
          <p:cNvSpPr/>
          <p:nvPr/>
        </p:nvSpPr>
        <p:spPr>
          <a:xfrm>
            <a:off x="756940" y="2433995"/>
            <a:ext cx="439460" cy="439460"/>
          </a:xfrm>
          <a:prstGeom prst="roundRect">
            <a:avLst>
              <a:gd name="adj" fmla="val 6668"/>
            </a:avLst>
          </a:prstGeom>
          <a:solidFill>
            <a:srgbClr val="26262B"/>
          </a:solidFill>
          <a:ln/>
        </p:spPr>
      </p:sp>
      <p:sp>
        <p:nvSpPr>
          <p:cNvPr id="9" name="Text 5"/>
          <p:cNvSpPr/>
          <p:nvPr/>
        </p:nvSpPr>
        <p:spPr>
          <a:xfrm>
            <a:off x="914698" y="2507218"/>
            <a:ext cx="123944" cy="293013"/>
          </a:xfrm>
          <a:prstGeom prst="rect">
            <a:avLst/>
          </a:prstGeom>
          <a:noFill/>
          <a:ln/>
        </p:spPr>
        <p:txBody>
          <a:bodyPr wrap="none" rtlCol="0" anchor="t"/>
          <a:lstStyle/>
          <a:p>
            <a:pPr marL="0" indent="0" algn="ctr">
              <a:lnSpc>
                <a:spcPts val="2307"/>
              </a:lnSpc>
              <a:buNone/>
            </a:pPr>
            <a:r>
              <a:rPr lang="en-US" sz="2307" dirty="0">
                <a:solidFill>
                  <a:srgbClr val="E0D6DE"/>
                </a:solidFill>
                <a:latin typeface="Sora" pitchFamily="34" charset="0"/>
                <a:ea typeface="Sora" pitchFamily="34" charset="-122"/>
                <a:cs typeface="Sora" pitchFamily="34" charset="-120"/>
              </a:rPr>
              <a:t>1</a:t>
            </a:r>
            <a:endParaRPr lang="en-US" sz="2307" dirty="0"/>
          </a:p>
        </p:txBody>
      </p:sp>
      <p:sp>
        <p:nvSpPr>
          <p:cNvPr id="10" name="Text 6"/>
          <p:cNvSpPr/>
          <p:nvPr/>
        </p:nvSpPr>
        <p:spPr>
          <a:xfrm>
            <a:off x="2051090" y="2409587"/>
            <a:ext cx="2441853" cy="305157"/>
          </a:xfrm>
          <a:prstGeom prst="rect">
            <a:avLst/>
          </a:prstGeom>
          <a:noFill/>
          <a:ln/>
        </p:spPr>
        <p:txBody>
          <a:bodyPr wrap="none" rtlCol="0" anchor="t"/>
          <a:lstStyle/>
          <a:p>
            <a:pPr marL="0" indent="0" algn="l">
              <a:lnSpc>
                <a:spcPts val="2403"/>
              </a:lnSpc>
              <a:buNone/>
            </a:pPr>
            <a:r>
              <a:rPr lang="en-US" sz="1923" dirty="0">
                <a:solidFill>
                  <a:srgbClr val="E0D6DE"/>
                </a:solidFill>
                <a:latin typeface="Sora" pitchFamily="34" charset="0"/>
                <a:ea typeface="Sora" pitchFamily="34" charset="-122"/>
                <a:cs typeface="Sora" pitchFamily="34" charset="-120"/>
              </a:rPr>
              <a:t>Increased Visibility</a:t>
            </a:r>
            <a:endParaRPr lang="en-US" sz="1923" dirty="0"/>
          </a:p>
        </p:txBody>
      </p:sp>
      <p:sp>
        <p:nvSpPr>
          <p:cNvPr id="11" name="Text 7"/>
          <p:cNvSpPr/>
          <p:nvPr/>
        </p:nvSpPr>
        <p:spPr>
          <a:xfrm>
            <a:off x="2051090" y="2831902"/>
            <a:ext cx="6409253" cy="625078"/>
          </a:xfrm>
          <a:prstGeom prst="rect">
            <a:avLst/>
          </a:prstGeom>
          <a:noFill/>
          <a:ln/>
        </p:spPr>
        <p:txBody>
          <a:bodyPr wrap="square" rtlCol="0" anchor="t"/>
          <a:lstStyle/>
          <a:p>
            <a:pPr marL="0" indent="0" algn="l">
              <a:lnSpc>
                <a:spcPts val="2461"/>
              </a:lnSpc>
              <a:buNone/>
            </a:pPr>
            <a:r>
              <a:rPr lang="en-US" sz="1538" dirty="0">
                <a:solidFill>
                  <a:srgbClr val="E0D6DE"/>
                </a:solidFill>
                <a:latin typeface="Noto Sans TC" pitchFamily="34" charset="0"/>
                <a:ea typeface="Noto Sans TC" pitchFamily="34" charset="-122"/>
                <a:cs typeface="Noto Sans TC" pitchFamily="34" charset="-120"/>
              </a:rPr>
              <a:t>SmartTown helps local businesses reach a wider audience and gain more visibility within their community.</a:t>
            </a:r>
            <a:endParaRPr lang="en-US" sz="1538" dirty="0"/>
          </a:p>
        </p:txBody>
      </p:sp>
      <p:sp>
        <p:nvSpPr>
          <p:cNvPr id="12" name="Shape 8"/>
          <p:cNvSpPr/>
          <p:nvPr/>
        </p:nvSpPr>
        <p:spPr>
          <a:xfrm>
            <a:off x="1173540" y="4275415"/>
            <a:ext cx="683657" cy="22860"/>
          </a:xfrm>
          <a:prstGeom prst="roundRect">
            <a:avLst>
              <a:gd name="adj" fmla="val 128185"/>
            </a:avLst>
          </a:prstGeom>
          <a:solidFill>
            <a:srgbClr val="3F3F44"/>
          </a:solidFill>
          <a:ln/>
        </p:spPr>
      </p:sp>
      <p:sp>
        <p:nvSpPr>
          <p:cNvPr id="13" name="Shape 9"/>
          <p:cNvSpPr/>
          <p:nvPr/>
        </p:nvSpPr>
        <p:spPr>
          <a:xfrm>
            <a:off x="756940" y="4067175"/>
            <a:ext cx="439460" cy="439460"/>
          </a:xfrm>
          <a:prstGeom prst="roundRect">
            <a:avLst>
              <a:gd name="adj" fmla="val 6668"/>
            </a:avLst>
          </a:prstGeom>
          <a:solidFill>
            <a:srgbClr val="26262B"/>
          </a:solidFill>
          <a:ln/>
        </p:spPr>
      </p:sp>
      <p:sp>
        <p:nvSpPr>
          <p:cNvPr id="14" name="Text 10"/>
          <p:cNvSpPr/>
          <p:nvPr/>
        </p:nvSpPr>
        <p:spPr>
          <a:xfrm>
            <a:off x="885408" y="4140398"/>
            <a:ext cx="182523" cy="293013"/>
          </a:xfrm>
          <a:prstGeom prst="rect">
            <a:avLst/>
          </a:prstGeom>
          <a:noFill/>
          <a:ln/>
        </p:spPr>
        <p:txBody>
          <a:bodyPr wrap="none" rtlCol="0" anchor="t"/>
          <a:lstStyle/>
          <a:p>
            <a:pPr marL="0" indent="0" algn="ctr">
              <a:lnSpc>
                <a:spcPts val="2307"/>
              </a:lnSpc>
              <a:buNone/>
            </a:pPr>
            <a:r>
              <a:rPr lang="en-US" sz="2307" dirty="0">
                <a:solidFill>
                  <a:srgbClr val="E0D6DE"/>
                </a:solidFill>
                <a:latin typeface="Sora" pitchFamily="34" charset="0"/>
                <a:ea typeface="Sora" pitchFamily="34" charset="-122"/>
                <a:cs typeface="Sora" pitchFamily="34" charset="-120"/>
              </a:rPr>
              <a:t>2</a:t>
            </a:r>
            <a:endParaRPr lang="en-US" sz="2307" dirty="0"/>
          </a:p>
        </p:txBody>
      </p:sp>
      <p:sp>
        <p:nvSpPr>
          <p:cNvPr id="15" name="Text 11"/>
          <p:cNvSpPr/>
          <p:nvPr/>
        </p:nvSpPr>
        <p:spPr>
          <a:xfrm>
            <a:off x="2051090" y="4042767"/>
            <a:ext cx="2852380" cy="305157"/>
          </a:xfrm>
          <a:prstGeom prst="rect">
            <a:avLst/>
          </a:prstGeom>
          <a:noFill/>
          <a:ln/>
        </p:spPr>
        <p:txBody>
          <a:bodyPr wrap="none" rtlCol="0" anchor="t"/>
          <a:lstStyle/>
          <a:p>
            <a:pPr marL="0" indent="0" algn="l">
              <a:lnSpc>
                <a:spcPts val="2403"/>
              </a:lnSpc>
              <a:buNone/>
            </a:pPr>
            <a:r>
              <a:rPr lang="en-US" sz="1923" dirty="0">
                <a:solidFill>
                  <a:srgbClr val="E0D6DE"/>
                </a:solidFill>
                <a:latin typeface="Sora" pitchFamily="34" charset="0"/>
                <a:ea typeface="Sora" pitchFamily="34" charset="-122"/>
                <a:cs typeface="Sora" pitchFamily="34" charset="-120"/>
              </a:rPr>
              <a:t>Fostering Connections</a:t>
            </a:r>
            <a:endParaRPr lang="en-US" sz="1923" dirty="0"/>
          </a:p>
        </p:txBody>
      </p:sp>
      <p:sp>
        <p:nvSpPr>
          <p:cNvPr id="16" name="Text 12"/>
          <p:cNvSpPr/>
          <p:nvPr/>
        </p:nvSpPr>
        <p:spPr>
          <a:xfrm>
            <a:off x="2051090" y="4465082"/>
            <a:ext cx="6409253" cy="625078"/>
          </a:xfrm>
          <a:prstGeom prst="rect">
            <a:avLst/>
          </a:prstGeom>
          <a:noFill/>
          <a:ln/>
        </p:spPr>
        <p:txBody>
          <a:bodyPr wrap="square" rtlCol="0" anchor="t"/>
          <a:lstStyle/>
          <a:p>
            <a:pPr marL="0" indent="0" algn="l">
              <a:lnSpc>
                <a:spcPts val="2461"/>
              </a:lnSpc>
              <a:buNone/>
            </a:pPr>
            <a:r>
              <a:rPr lang="en-US" sz="1538" dirty="0">
                <a:solidFill>
                  <a:srgbClr val="E0D6DE"/>
                </a:solidFill>
                <a:latin typeface="Noto Sans TC" pitchFamily="34" charset="0"/>
                <a:ea typeface="Noto Sans TC" pitchFamily="34" charset="-122"/>
                <a:cs typeface="Noto Sans TC" pitchFamily="34" charset="-120"/>
              </a:rPr>
              <a:t>The platform facilitates connections between businesses and customers, leading to more engaged local communities.</a:t>
            </a:r>
            <a:endParaRPr lang="en-US" sz="1538" dirty="0"/>
          </a:p>
        </p:txBody>
      </p:sp>
      <p:sp>
        <p:nvSpPr>
          <p:cNvPr id="17" name="Shape 13"/>
          <p:cNvSpPr/>
          <p:nvPr/>
        </p:nvSpPr>
        <p:spPr>
          <a:xfrm>
            <a:off x="1173540" y="5908596"/>
            <a:ext cx="683657" cy="22860"/>
          </a:xfrm>
          <a:prstGeom prst="roundRect">
            <a:avLst>
              <a:gd name="adj" fmla="val 128185"/>
            </a:avLst>
          </a:prstGeom>
          <a:solidFill>
            <a:srgbClr val="3F3F44"/>
          </a:solidFill>
          <a:ln/>
        </p:spPr>
      </p:sp>
      <p:sp>
        <p:nvSpPr>
          <p:cNvPr id="18" name="Shape 14"/>
          <p:cNvSpPr/>
          <p:nvPr/>
        </p:nvSpPr>
        <p:spPr>
          <a:xfrm>
            <a:off x="756940" y="5700355"/>
            <a:ext cx="439460" cy="439460"/>
          </a:xfrm>
          <a:prstGeom prst="roundRect">
            <a:avLst>
              <a:gd name="adj" fmla="val 6668"/>
            </a:avLst>
          </a:prstGeom>
          <a:solidFill>
            <a:srgbClr val="26262B"/>
          </a:solidFill>
          <a:ln/>
        </p:spPr>
      </p:sp>
      <p:sp>
        <p:nvSpPr>
          <p:cNvPr id="19" name="Text 15"/>
          <p:cNvSpPr/>
          <p:nvPr/>
        </p:nvSpPr>
        <p:spPr>
          <a:xfrm>
            <a:off x="885765" y="5773579"/>
            <a:ext cx="181689" cy="293013"/>
          </a:xfrm>
          <a:prstGeom prst="rect">
            <a:avLst/>
          </a:prstGeom>
          <a:noFill/>
          <a:ln/>
        </p:spPr>
        <p:txBody>
          <a:bodyPr wrap="none" rtlCol="0" anchor="t"/>
          <a:lstStyle/>
          <a:p>
            <a:pPr marL="0" indent="0" algn="ctr">
              <a:lnSpc>
                <a:spcPts val="2307"/>
              </a:lnSpc>
              <a:buNone/>
            </a:pPr>
            <a:r>
              <a:rPr lang="en-US" sz="2307" dirty="0">
                <a:solidFill>
                  <a:srgbClr val="E0D6DE"/>
                </a:solidFill>
                <a:latin typeface="Sora" pitchFamily="34" charset="0"/>
                <a:ea typeface="Sora" pitchFamily="34" charset="-122"/>
                <a:cs typeface="Sora" pitchFamily="34" charset="-120"/>
              </a:rPr>
              <a:t>3</a:t>
            </a:r>
            <a:endParaRPr lang="en-US" sz="2307" dirty="0"/>
          </a:p>
        </p:txBody>
      </p:sp>
      <p:sp>
        <p:nvSpPr>
          <p:cNvPr id="20" name="Text 16"/>
          <p:cNvSpPr/>
          <p:nvPr/>
        </p:nvSpPr>
        <p:spPr>
          <a:xfrm>
            <a:off x="2051090" y="5675948"/>
            <a:ext cx="2441853" cy="305157"/>
          </a:xfrm>
          <a:prstGeom prst="rect">
            <a:avLst/>
          </a:prstGeom>
          <a:noFill/>
          <a:ln/>
        </p:spPr>
        <p:txBody>
          <a:bodyPr wrap="none" rtlCol="0" anchor="t"/>
          <a:lstStyle/>
          <a:p>
            <a:pPr marL="0" indent="0" algn="l">
              <a:lnSpc>
                <a:spcPts val="2403"/>
              </a:lnSpc>
              <a:buNone/>
            </a:pPr>
            <a:r>
              <a:rPr lang="en-US" sz="1923" dirty="0">
                <a:solidFill>
                  <a:srgbClr val="E0D6DE"/>
                </a:solidFill>
                <a:latin typeface="Sora" pitchFamily="34" charset="0"/>
                <a:ea typeface="Sora" pitchFamily="34" charset="-122"/>
                <a:cs typeface="Sora" pitchFamily="34" charset="-120"/>
              </a:rPr>
              <a:t>Supporting Growth</a:t>
            </a:r>
            <a:endParaRPr lang="en-US" sz="1923" dirty="0"/>
          </a:p>
        </p:txBody>
      </p:sp>
      <p:sp>
        <p:nvSpPr>
          <p:cNvPr id="21" name="Text 17"/>
          <p:cNvSpPr/>
          <p:nvPr/>
        </p:nvSpPr>
        <p:spPr>
          <a:xfrm>
            <a:off x="2051090" y="6098262"/>
            <a:ext cx="6409253" cy="625078"/>
          </a:xfrm>
          <a:prstGeom prst="rect">
            <a:avLst/>
          </a:prstGeom>
          <a:noFill/>
          <a:ln/>
        </p:spPr>
        <p:txBody>
          <a:bodyPr wrap="square" rtlCol="0" anchor="t"/>
          <a:lstStyle/>
          <a:p>
            <a:pPr marL="0" indent="0" algn="l">
              <a:lnSpc>
                <a:spcPts val="2461"/>
              </a:lnSpc>
              <a:buNone/>
            </a:pPr>
            <a:r>
              <a:rPr lang="en-US" sz="1538" dirty="0">
                <a:solidFill>
                  <a:srgbClr val="E0D6DE"/>
                </a:solidFill>
                <a:latin typeface="Noto Sans TC" pitchFamily="34" charset="0"/>
                <a:ea typeface="Noto Sans TC" pitchFamily="34" charset="-122"/>
                <a:cs typeface="Noto Sans TC" pitchFamily="34" charset="-120"/>
              </a:rPr>
              <a:t>By providing affordable and effective marketing tools, SmartTown enables small businesses to thrive and expand.</a:t>
            </a:r>
            <a:endParaRPr lang="en-US" sz="1538" dirty="0"/>
          </a:p>
        </p:txBody>
      </p:sp>
    </p:spTree>
    <p:extLst>
      <p:ext uri="{BB962C8B-B14F-4D97-AF65-F5344CB8AC3E}">
        <p14:creationId xmlns:p14="http://schemas.microsoft.com/office/powerpoint/2010/main" val="3908015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03871" y="663416"/>
            <a:ext cx="7709059" cy="1281113"/>
          </a:xfrm>
          <a:prstGeom prst="rect">
            <a:avLst/>
          </a:prstGeom>
          <a:noFill/>
          <a:ln/>
        </p:spPr>
        <p:txBody>
          <a:bodyPr wrap="square" rtlCol="0" anchor="t"/>
          <a:lstStyle/>
          <a:p>
            <a:pPr marL="0" indent="0">
              <a:lnSpc>
                <a:spcPts val="5044"/>
              </a:lnSpc>
              <a:buNone/>
            </a:pPr>
            <a:r>
              <a:rPr lang="en-US" sz="4035" dirty="0">
                <a:solidFill>
                  <a:srgbClr val="97B8FF"/>
                </a:solidFill>
                <a:latin typeface="Sora" pitchFamily="34" charset="0"/>
                <a:ea typeface="Sora" pitchFamily="34" charset="-122"/>
                <a:cs typeface="Sora" pitchFamily="34" charset="-120"/>
              </a:rPr>
              <a:t>Expanding Reach, One Town at a Time</a:t>
            </a:r>
            <a:endParaRPr lang="en-US" sz="4035" dirty="0"/>
          </a:p>
        </p:txBody>
      </p:sp>
      <p:pic>
        <p:nvPicPr>
          <p:cNvPr id="6" name="Image 2" descr="preencoded.png"/>
          <p:cNvPicPr>
            <a:picLocks noChangeAspect="1"/>
          </p:cNvPicPr>
          <p:nvPr/>
        </p:nvPicPr>
        <p:blipFill>
          <a:blip r:embed="rId5"/>
          <a:stretch>
            <a:fillRect/>
          </a:stretch>
        </p:blipFill>
        <p:spPr>
          <a:xfrm>
            <a:off x="6203871" y="2251948"/>
            <a:ext cx="1024890" cy="1837134"/>
          </a:xfrm>
          <a:prstGeom prst="rect">
            <a:avLst/>
          </a:prstGeom>
        </p:spPr>
      </p:pic>
      <p:sp>
        <p:nvSpPr>
          <p:cNvPr id="7" name="Text 2"/>
          <p:cNvSpPr/>
          <p:nvPr/>
        </p:nvSpPr>
        <p:spPr>
          <a:xfrm>
            <a:off x="7536180" y="2456855"/>
            <a:ext cx="2562463" cy="320278"/>
          </a:xfrm>
          <a:prstGeom prst="rect">
            <a:avLst/>
          </a:prstGeom>
          <a:noFill/>
          <a:ln/>
        </p:spPr>
        <p:txBody>
          <a:bodyPr wrap="none" rtlCol="0" anchor="t"/>
          <a:lstStyle/>
          <a:p>
            <a:pPr marL="0" indent="0" algn="l">
              <a:lnSpc>
                <a:spcPts val="2522"/>
              </a:lnSpc>
              <a:buNone/>
            </a:pPr>
            <a:r>
              <a:rPr lang="en-US" sz="2018" dirty="0">
                <a:solidFill>
                  <a:srgbClr val="E0D6DE"/>
                </a:solidFill>
                <a:latin typeface="Sora" pitchFamily="34" charset="0"/>
                <a:ea typeface="Sora" pitchFamily="34" charset="-122"/>
                <a:cs typeface="Sora" pitchFamily="34" charset="-120"/>
              </a:rPr>
              <a:t>Scalable Model</a:t>
            </a:r>
            <a:endParaRPr lang="en-US" sz="2018" dirty="0"/>
          </a:p>
        </p:txBody>
      </p:sp>
      <p:sp>
        <p:nvSpPr>
          <p:cNvPr id="8" name="Text 3"/>
          <p:cNvSpPr/>
          <p:nvPr/>
        </p:nvSpPr>
        <p:spPr>
          <a:xfrm>
            <a:off x="7536180" y="2900124"/>
            <a:ext cx="6376749" cy="984052"/>
          </a:xfrm>
          <a:prstGeom prst="rect">
            <a:avLst/>
          </a:prstGeom>
          <a:noFill/>
          <a:ln/>
        </p:spPr>
        <p:txBody>
          <a:bodyPr wrap="square" rtlCol="0" anchor="t"/>
          <a:lstStyle/>
          <a:p>
            <a:pPr marL="0" indent="0" algn="l">
              <a:lnSpc>
                <a:spcPts val="2583"/>
              </a:lnSpc>
              <a:buNone/>
            </a:pPr>
            <a:r>
              <a:rPr lang="en-US" sz="1614" dirty="0">
                <a:solidFill>
                  <a:srgbClr val="E0D6DE"/>
                </a:solidFill>
                <a:latin typeface="Noto Sans TC" pitchFamily="34" charset="0"/>
                <a:ea typeface="Noto Sans TC" pitchFamily="34" charset="-122"/>
                <a:cs typeface="Noto Sans TC" pitchFamily="34" charset="-120"/>
              </a:rPr>
              <a:t>SmartTown's modular design allows for easy replication and deployment in new towns, creating a network of connected communities.</a:t>
            </a:r>
            <a:endParaRPr lang="en-US" sz="1614" dirty="0"/>
          </a:p>
        </p:txBody>
      </p:sp>
      <p:pic>
        <p:nvPicPr>
          <p:cNvPr id="9" name="Image 3" descr="preencoded.png"/>
          <p:cNvPicPr>
            <a:picLocks noChangeAspect="1"/>
          </p:cNvPicPr>
          <p:nvPr/>
        </p:nvPicPr>
        <p:blipFill>
          <a:blip r:embed="rId6"/>
          <a:stretch>
            <a:fillRect/>
          </a:stretch>
        </p:blipFill>
        <p:spPr>
          <a:xfrm>
            <a:off x="6203871" y="4089083"/>
            <a:ext cx="1024890" cy="1837134"/>
          </a:xfrm>
          <a:prstGeom prst="rect">
            <a:avLst/>
          </a:prstGeom>
        </p:spPr>
      </p:pic>
      <p:sp>
        <p:nvSpPr>
          <p:cNvPr id="10" name="Text 4"/>
          <p:cNvSpPr/>
          <p:nvPr/>
        </p:nvSpPr>
        <p:spPr>
          <a:xfrm>
            <a:off x="7536180" y="4293989"/>
            <a:ext cx="3054072" cy="320278"/>
          </a:xfrm>
          <a:prstGeom prst="rect">
            <a:avLst/>
          </a:prstGeom>
          <a:noFill/>
          <a:ln/>
        </p:spPr>
        <p:txBody>
          <a:bodyPr wrap="none" rtlCol="0" anchor="t"/>
          <a:lstStyle/>
          <a:p>
            <a:pPr marL="0" indent="0" algn="l">
              <a:lnSpc>
                <a:spcPts val="2522"/>
              </a:lnSpc>
              <a:buNone/>
            </a:pPr>
            <a:r>
              <a:rPr lang="en-US" sz="2018" dirty="0">
                <a:solidFill>
                  <a:srgbClr val="E0D6DE"/>
                </a:solidFill>
                <a:latin typeface="Sora" pitchFamily="34" charset="0"/>
                <a:ea typeface="Sora" pitchFamily="34" charset="-122"/>
                <a:cs typeface="Sora" pitchFamily="34" charset="-120"/>
              </a:rPr>
              <a:t>Customizable Branding</a:t>
            </a:r>
            <a:endParaRPr lang="en-US" sz="2018" dirty="0"/>
          </a:p>
        </p:txBody>
      </p:sp>
      <p:sp>
        <p:nvSpPr>
          <p:cNvPr id="11" name="Text 5"/>
          <p:cNvSpPr/>
          <p:nvPr/>
        </p:nvSpPr>
        <p:spPr>
          <a:xfrm>
            <a:off x="7536180" y="4737259"/>
            <a:ext cx="6376749" cy="984052"/>
          </a:xfrm>
          <a:prstGeom prst="rect">
            <a:avLst/>
          </a:prstGeom>
          <a:noFill/>
          <a:ln/>
        </p:spPr>
        <p:txBody>
          <a:bodyPr wrap="square" rtlCol="0" anchor="t"/>
          <a:lstStyle/>
          <a:p>
            <a:pPr marL="0" indent="0" algn="l">
              <a:lnSpc>
                <a:spcPts val="2583"/>
              </a:lnSpc>
              <a:buNone/>
            </a:pPr>
            <a:r>
              <a:rPr lang="en-US" sz="1614" dirty="0">
                <a:solidFill>
                  <a:srgbClr val="E0D6DE"/>
                </a:solidFill>
                <a:latin typeface="Noto Sans TC" pitchFamily="34" charset="0"/>
                <a:ea typeface="Noto Sans TC" pitchFamily="34" charset="-122"/>
                <a:cs typeface="Noto Sans TC" pitchFamily="34" charset="-120"/>
              </a:rPr>
              <a:t>Each SmartTown instance can be tailored to the unique identity and needs of the local community, ensuring a seamless user experience.</a:t>
            </a:r>
            <a:endParaRPr lang="en-US" sz="1614" dirty="0"/>
          </a:p>
        </p:txBody>
      </p:sp>
      <p:pic>
        <p:nvPicPr>
          <p:cNvPr id="12" name="Image 4" descr="preencoded.png"/>
          <p:cNvPicPr>
            <a:picLocks noChangeAspect="1"/>
          </p:cNvPicPr>
          <p:nvPr/>
        </p:nvPicPr>
        <p:blipFill>
          <a:blip r:embed="rId7"/>
          <a:stretch>
            <a:fillRect/>
          </a:stretch>
        </p:blipFill>
        <p:spPr>
          <a:xfrm>
            <a:off x="6203871" y="5926217"/>
            <a:ext cx="1024890" cy="1639967"/>
          </a:xfrm>
          <a:prstGeom prst="rect">
            <a:avLst/>
          </a:prstGeom>
        </p:spPr>
      </p:pic>
      <p:sp>
        <p:nvSpPr>
          <p:cNvPr id="13" name="Text 6"/>
          <p:cNvSpPr/>
          <p:nvPr/>
        </p:nvSpPr>
        <p:spPr>
          <a:xfrm>
            <a:off x="7536180" y="6131123"/>
            <a:ext cx="2822853" cy="320278"/>
          </a:xfrm>
          <a:prstGeom prst="rect">
            <a:avLst/>
          </a:prstGeom>
          <a:noFill/>
          <a:ln/>
        </p:spPr>
        <p:txBody>
          <a:bodyPr wrap="none" rtlCol="0" anchor="t"/>
          <a:lstStyle/>
          <a:p>
            <a:pPr marL="0" indent="0" algn="l">
              <a:lnSpc>
                <a:spcPts val="2522"/>
              </a:lnSpc>
              <a:buNone/>
            </a:pPr>
            <a:r>
              <a:rPr lang="en-US" sz="2018" dirty="0">
                <a:solidFill>
                  <a:srgbClr val="E0D6DE"/>
                </a:solidFill>
                <a:latin typeface="Sora" pitchFamily="34" charset="0"/>
                <a:ea typeface="Sora" pitchFamily="34" charset="-122"/>
                <a:cs typeface="Sora" pitchFamily="34" charset="-120"/>
              </a:rPr>
              <a:t>Collaborative Growth</a:t>
            </a:r>
            <a:endParaRPr lang="en-US" sz="2018" dirty="0"/>
          </a:p>
        </p:txBody>
      </p:sp>
      <p:sp>
        <p:nvSpPr>
          <p:cNvPr id="14" name="Text 7"/>
          <p:cNvSpPr/>
          <p:nvPr/>
        </p:nvSpPr>
        <p:spPr>
          <a:xfrm>
            <a:off x="7536180" y="6574393"/>
            <a:ext cx="6376749" cy="656034"/>
          </a:xfrm>
          <a:prstGeom prst="rect">
            <a:avLst/>
          </a:prstGeom>
          <a:noFill/>
          <a:ln/>
        </p:spPr>
        <p:txBody>
          <a:bodyPr wrap="square" rtlCol="0" anchor="t"/>
          <a:lstStyle/>
          <a:p>
            <a:pPr marL="0" indent="0" algn="l">
              <a:lnSpc>
                <a:spcPts val="2583"/>
              </a:lnSpc>
              <a:buNone/>
            </a:pPr>
            <a:r>
              <a:rPr lang="en-US" sz="1614" dirty="0">
                <a:solidFill>
                  <a:srgbClr val="E0D6DE"/>
                </a:solidFill>
                <a:latin typeface="Noto Sans TC" pitchFamily="34" charset="0"/>
                <a:ea typeface="Noto Sans TC" pitchFamily="34" charset="-122"/>
                <a:cs typeface="Noto Sans TC" pitchFamily="34" charset="-120"/>
              </a:rPr>
              <a:t>SmartTown encourages peer-to-peer validation and community engagement, fostering a shared sense of ownership and pride.</a:t>
            </a:r>
            <a:endParaRPr lang="en-US" sz="1614" dirty="0"/>
          </a:p>
        </p:txBody>
      </p:sp>
    </p:spTree>
    <p:extLst>
      <p:ext uri="{BB962C8B-B14F-4D97-AF65-F5344CB8AC3E}">
        <p14:creationId xmlns:p14="http://schemas.microsoft.com/office/powerpoint/2010/main" val="31737509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936427"/>
            <a:ext cx="6349008"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Your Town, Your Voice</a:t>
            </a:r>
            <a:endParaRPr lang="en-US" sz="4465" dirty="0"/>
          </a:p>
        </p:txBody>
      </p:sp>
      <p:sp>
        <p:nvSpPr>
          <p:cNvPr id="6" name="Shape 2"/>
          <p:cNvSpPr/>
          <p:nvPr/>
        </p:nvSpPr>
        <p:spPr>
          <a:xfrm>
            <a:off x="6280190" y="1985367"/>
            <a:ext cx="7556421" cy="5307806"/>
          </a:xfrm>
          <a:prstGeom prst="roundRect">
            <a:avLst>
              <a:gd name="adj" fmla="val 641"/>
            </a:avLst>
          </a:prstGeom>
          <a:noFill/>
          <a:ln w="7620">
            <a:solidFill>
              <a:srgbClr val="FFFFFF">
                <a:alpha val="24000"/>
              </a:srgbClr>
            </a:solidFill>
            <a:prstDash val="solid"/>
          </a:ln>
        </p:spPr>
      </p:sp>
      <p:sp>
        <p:nvSpPr>
          <p:cNvPr id="7" name="Shape 3"/>
          <p:cNvSpPr/>
          <p:nvPr/>
        </p:nvSpPr>
        <p:spPr>
          <a:xfrm>
            <a:off x="6287810" y="1992987"/>
            <a:ext cx="7540347" cy="1013222"/>
          </a:xfrm>
          <a:prstGeom prst="rect">
            <a:avLst/>
          </a:prstGeom>
          <a:solidFill>
            <a:srgbClr val="FFFFFF">
              <a:alpha val="4000"/>
            </a:srgbClr>
          </a:solidFill>
          <a:ln/>
        </p:spPr>
      </p:sp>
      <p:sp>
        <p:nvSpPr>
          <p:cNvPr id="8" name="Text 4"/>
          <p:cNvSpPr/>
          <p:nvPr/>
        </p:nvSpPr>
        <p:spPr>
          <a:xfrm>
            <a:off x="6515457" y="2136696"/>
            <a:ext cx="2055733" cy="362903"/>
          </a:xfrm>
          <a:prstGeom prst="rect">
            <a:avLst/>
          </a:prstGeom>
          <a:noFill/>
          <a:ln/>
        </p:spPr>
        <p:txBody>
          <a:bodyPr wrap="non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Resident Feedback</a:t>
            </a:r>
            <a:endParaRPr lang="en-US" sz="1786" dirty="0"/>
          </a:p>
        </p:txBody>
      </p:sp>
      <p:sp>
        <p:nvSpPr>
          <p:cNvPr id="9" name="Text 5"/>
          <p:cNvSpPr/>
          <p:nvPr/>
        </p:nvSpPr>
        <p:spPr>
          <a:xfrm>
            <a:off x="9032438" y="2136696"/>
            <a:ext cx="2051923"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a:t>
            </a:r>
            <a:r>
              <a:rPr lang="en-US" sz="1786" dirty="0" smtClean="0">
                <a:solidFill>
                  <a:srgbClr val="E0D6DE"/>
                </a:solidFill>
                <a:latin typeface="Noto Sans TC" pitchFamily="34" charset="0"/>
                <a:ea typeface="Noto Sans TC" pitchFamily="34" charset="-122"/>
                <a:cs typeface="Noto Sans TC" pitchFamily="34" charset="-120"/>
              </a:rPr>
              <a:t>treamlined </a:t>
            </a:r>
            <a:r>
              <a:rPr lang="en-US" sz="1786" dirty="0">
                <a:solidFill>
                  <a:srgbClr val="E0D6DE"/>
                </a:solidFill>
                <a:latin typeface="Noto Sans TC" pitchFamily="34" charset="0"/>
                <a:ea typeface="Noto Sans TC" pitchFamily="34" charset="-122"/>
                <a:cs typeface="Noto Sans TC" pitchFamily="34" charset="-120"/>
              </a:rPr>
              <a:t>Communication</a:t>
            </a:r>
            <a:endParaRPr lang="en-US" sz="1786" dirty="0"/>
          </a:p>
        </p:txBody>
      </p:sp>
      <p:sp>
        <p:nvSpPr>
          <p:cNvPr id="10" name="Text 6"/>
          <p:cNvSpPr/>
          <p:nvPr/>
        </p:nvSpPr>
        <p:spPr>
          <a:xfrm>
            <a:off x="11545610" y="2136696"/>
            <a:ext cx="2055733"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Collaborative Decision-Making</a:t>
            </a:r>
            <a:endParaRPr lang="en-US" sz="1786" dirty="0"/>
          </a:p>
        </p:txBody>
      </p:sp>
      <p:sp>
        <p:nvSpPr>
          <p:cNvPr id="11" name="Shape 7"/>
          <p:cNvSpPr/>
          <p:nvPr/>
        </p:nvSpPr>
        <p:spPr>
          <a:xfrm>
            <a:off x="6287810" y="3006209"/>
            <a:ext cx="7540347" cy="4279344"/>
          </a:xfrm>
          <a:prstGeom prst="rect">
            <a:avLst/>
          </a:prstGeom>
          <a:solidFill>
            <a:srgbClr val="000000">
              <a:alpha val="4000"/>
            </a:srgbClr>
          </a:solidFill>
          <a:ln/>
        </p:spPr>
      </p:sp>
      <p:sp>
        <p:nvSpPr>
          <p:cNvPr id="12" name="Text 8"/>
          <p:cNvSpPr/>
          <p:nvPr/>
        </p:nvSpPr>
        <p:spPr>
          <a:xfrm>
            <a:off x="6515457" y="3149918"/>
            <a:ext cx="2055733" cy="290322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SmartTown provides an easy platform for residents to share their ideas, concerns, and feedback about their town.</a:t>
            </a:r>
            <a:endParaRPr lang="en-US" sz="1786" dirty="0"/>
          </a:p>
        </p:txBody>
      </p:sp>
      <p:sp>
        <p:nvSpPr>
          <p:cNvPr id="13" name="Text 9"/>
          <p:cNvSpPr/>
          <p:nvPr/>
        </p:nvSpPr>
        <p:spPr>
          <a:xfrm>
            <a:off x="9032438" y="3149918"/>
            <a:ext cx="2051923" cy="326612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The platform facilitates transparent and efficient communication between local authorities, businesses, and the community.</a:t>
            </a:r>
            <a:endParaRPr lang="en-US" sz="1786" dirty="0"/>
          </a:p>
        </p:txBody>
      </p:sp>
      <p:sp>
        <p:nvSpPr>
          <p:cNvPr id="14" name="Text 10"/>
          <p:cNvSpPr/>
          <p:nvPr/>
        </p:nvSpPr>
        <p:spPr>
          <a:xfrm>
            <a:off x="11545610" y="3149918"/>
            <a:ext cx="2055733" cy="3991928"/>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SmartTown empowers residents to actively participate in shaping the future of their town through collaborative initiatives and decision-making processes.</a:t>
            </a:r>
            <a:endParaRPr lang="en-US" sz="1786" dirty="0"/>
          </a:p>
        </p:txBody>
      </p:sp>
    </p:spTree>
    <p:extLst>
      <p:ext uri="{BB962C8B-B14F-4D97-AF65-F5344CB8AC3E}">
        <p14:creationId xmlns:p14="http://schemas.microsoft.com/office/powerpoint/2010/main" val="1871202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14630400" cy="2835235"/>
          </a:xfrm>
          <a:prstGeom prst="rect">
            <a:avLst/>
          </a:prstGeom>
        </p:spPr>
      </p:pic>
      <p:sp>
        <p:nvSpPr>
          <p:cNvPr id="5" name="Text 1"/>
          <p:cNvSpPr/>
          <p:nvPr/>
        </p:nvSpPr>
        <p:spPr>
          <a:xfrm>
            <a:off x="793790" y="3546396"/>
            <a:ext cx="9068872"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Join the SmartTown Revolution</a:t>
            </a:r>
            <a:endParaRPr lang="en-US" sz="4465" dirty="0"/>
          </a:p>
        </p:txBody>
      </p:sp>
      <p:sp>
        <p:nvSpPr>
          <p:cNvPr id="6" name="Shape 2"/>
          <p:cNvSpPr/>
          <p:nvPr/>
        </p:nvSpPr>
        <p:spPr>
          <a:xfrm>
            <a:off x="793790" y="4850487"/>
            <a:ext cx="510302" cy="510302"/>
          </a:xfrm>
          <a:prstGeom prst="roundRect">
            <a:avLst>
              <a:gd name="adj" fmla="val 6667"/>
            </a:avLst>
          </a:prstGeom>
          <a:solidFill>
            <a:srgbClr val="26262B"/>
          </a:solidFill>
          <a:ln/>
        </p:spPr>
      </p:sp>
      <p:sp>
        <p:nvSpPr>
          <p:cNvPr id="7" name="Text 3"/>
          <p:cNvSpPr/>
          <p:nvPr/>
        </p:nvSpPr>
        <p:spPr>
          <a:xfrm>
            <a:off x="976908" y="4935498"/>
            <a:ext cx="143947"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1</a:t>
            </a:r>
            <a:endParaRPr lang="en-US" sz="2679" dirty="0"/>
          </a:p>
        </p:txBody>
      </p:sp>
      <p:sp>
        <p:nvSpPr>
          <p:cNvPr id="8" name="Text 4"/>
          <p:cNvSpPr/>
          <p:nvPr/>
        </p:nvSpPr>
        <p:spPr>
          <a:xfrm>
            <a:off x="1530906" y="4850487"/>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Become a Partner</a:t>
            </a:r>
            <a:endParaRPr lang="en-US" sz="2233" dirty="0"/>
          </a:p>
        </p:txBody>
      </p:sp>
      <p:sp>
        <p:nvSpPr>
          <p:cNvPr id="9" name="Text 5"/>
          <p:cNvSpPr/>
          <p:nvPr/>
        </p:nvSpPr>
        <p:spPr>
          <a:xfrm>
            <a:off x="1530906" y="5340906"/>
            <a:ext cx="3459242"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Collaborate with us to bring the power of SmartTown to your community and help shape the future of local connectivity.</a:t>
            </a:r>
            <a:endParaRPr lang="en-US" sz="1786" dirty="0"/>
          </a:p>
        </p:txBody>
      </p:sp>
      <p:sp>
        <p:nvSpPr>
          <p:cNvPr id="10" name="Shape 6"/>
          <p:cNvSpPr/>
          <p:nvPr/>
        </p:nvSpPr>
        <p:spPr>
          <a:xfrm>
            <a:off x="5216962" y="4850487"/>
            <a:ext cx="510302" cy="510302"/>
          </a:xfrm>
          <a:prstGeom prst="roundRect">
            <a:avLst>
              <a:gd name="adj" fmla="val 6667"/>
            </a:avLst>
          </a:prstGeom>
          <a:solidFill>
            <a:srgbClr val="26262B"/>
          </a:solidFill>
          <a:ln/>
        </p:spPr>
      </p:sp>
      <p:sp>
        <p:nvSpPr>
          <p:cNvPr id="11" name="Text 7"/>
          <p:cNvSpPr/>
          <p:nvPr/>
        </p:nvSpPr>
        <p:spPr>
          <a:xfrm>
            <a:off x="5366147" y="4935498"/>
            <a:ext cx="211931"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2</a:t>
            </a:r>
            <a:endParaRPr lang="en-US" sz="2679" dirty="0"/>
          </a:p>
        </p:txBody>
      </p:sp>
      <p:sp>
        <p:nvSpPr>
          <p:cNvPr id="12" name="Text 8"/>
          <p:cNvSpPr/>
          <p:nvPr/>
        </p:nvSpPr>
        <p:spPr>
          <a:xfrm>
            <a:off x="5954078" y="4850487"/>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Spread the Word</a:t>
            </a:r>
            <a:endParaRPr lang="en-US" sz="2233" dirty="0"/>
          </a:p>
        </p:txBody>
      </p:sp>
      <p:sp>
        <p:nvSpPr>
          <p:cNvPr id="13" name="Text 9"/>
          <p:cNvSpPr/>
          <p:nvPr/>
        </p:nvSpPr>
        <p:spPr>
          <a:xfrm>
            <a:off x="5954078" y="5340906"/>
            <a:ext cx="3459242"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Share the vision of SmartTown with your friends, neighbors, and local businesses, and help us build a network of thriving, connected towns.</a:t>
            </a:r>
            <a:endParaRPr lang="en-US" sz="1786" dirty="0"/>
          </a:p>
        </p:txBody>
      </p:sp>
      <p:sp>
        <p:nvSpPr>
          <p:cNvPr id="14" name="Shape 10"/>
          <p:cNvSpPr/>
          <p:nvPr/>
        </p:nvSpPr>
        <p:spPr>
          <a:xfrm>
            <a:off x="9640133" y="4850487"/>
            <a:ext cx="510302" cy="510302"/>
          </a:xfrm>
          <a:prstGeom prst="roundRect">
            <a:avLst>
              <a:gd name="adj" fmla="val 6667"/>
            </a:avLst>
          </a:prstGeom>
          <a:solidFill>
            <a:srgbClr val="26262B"/>
          </a:solidFill>
          <a:ln/>
        </p:spPr>
      </p:sp>
      <p:sp>
        <p:nvSpPr>
          <p:cNvPr id="15" name="Text 11"/>
          <p:cNvSpPr/>
          <p:nvPr/>
        </p:nvSpPr>
        <p:spPr>
          <a:xfrm>
            <a:off x="9789795" y="4935498"/>
            <a:ext cx="210979"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3</a:t>
            </a:r>
            <a:endParaRPr lang="en-US" sz="2679" dirty="0"/>
          </a:p>
        </p:txBody>
      </p:sp>
      <p:sp>
        <p:nvSpPr>
          <p:cNvPr id="16" name="Text 12"/>
          <p:cNvSpPr/>
          <p:nvPr/>
        </p:nvSpPr>
        <p:spPr>
          <a:xfrm>
            <a:off x="10377249" y="4850487"/>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Stay Involved</a:t>
            </a:r>
            <a:endParaRPr lang="en-US" sz="2233" dirty="0"/>
          </a:p>
        </p:txBody>
      </p:sp>
      <p:sp>
        <p:nvSpPr>
          <p:cNvPr id="17" name="Text 13"/>
          <p:cNvSpPr/>
          <p:nvPr/>
        </p:nvSpPr>
        <p:spPr>
          <a:xfrm>
            <a:off x="10377249" y="5340906"/>
            <a:ext cx="3459242" cy="217741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Provide feedback, suggestions, and ideas to help us continuously improve the SmartTown platform and better serve the needs of your community.</a:t>
            </a:r>
            <a:endParaRPr lang="en-US" sz="1786" dirty="0"/>
          </a:p>
        </p:txBody>
      </p:sp>
    </p:spTree>
    <p:extLst>
      <p:ext uri="{BB962C8B-B14F-4D97-AF65-F5344CB8AC3E}">
        <p14:creationId xmlns:p14="http://schemas.microsoft.com/office/powerpoint/2010/main" val="34775253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2328624"/>
            <a:ext cx="7556421" cy="1417558"/>
          </a:xfrm>
          <a:prstGeom prst="rect">
            <a:avLst/>
          </a:prstGeom>
          <a:noFill/>
          <a:ln/>
        </p:spPr>
        <p:txBody>
          <a:bodyPr wrap="squar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The Future of Local Communities</a:t>
            </a:r>
            <a:endParaRPr lang="en-US" sz="4465" dirty="0"/>
          </a:p>
        </p:txBody>
      </p:sp>
      <p:sp>
        <p:nvSpPr>
          <p:cNvPr id="6" name="Text 2"/>
          <p:cNvSpPr/>
          <p:nvPr/>
        </p:nvSpPr>
        <p:spPr>
          <a:xfrm>
            <a:off x="6280190" y="4086344"/>
            <a:ext cx="7556421"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a:t>
            </a:r>
            <a:r>
              <a:rPr lang="en-US" sz="1786" dirty="0" smtClean="0">
                <a:solidFill>
                  <a:srgbClr val="E0D6DE"/>
                </a:solidFill>
                <a:latin typeface="Noto Sans TC" pitchFamily="34" charset="0"/>
                <a:ea typeface="Noto Sans TC" pitchFamily="34" charset="-122"/>
                <a:cs typeface="Noto Sans TC" pitchFamily="34" charset="-120"/>
              </a:rPr>
              <a:t>martTown </a:t>
            </a:r>
            <a:r>
              <a:rPr lang="en-US" sz="1786" dirty="0">
                <a:solidFill>
                  <a:srgbClr val="E0D6DE"/>
                </a:solidFill>
                <a:latin typeface="Noto Sans TC" pitchFamily="34" charset="0"/>
                <a:ea typeface="Noto Sans TC" pitchFamily="34" charset="-122"/>
                <a:cs typeface="Noto Sans TC" pitchFamily="34" charset="-120"/>
              </a:rPr>
              <a:t>is not just a platform – it's a vision for the future of local communities. By empowering residents and businesses with the tools they need to connect, collaborate, and thrive, we're building a network of towns that are more transparent, engaged, and prosperous than ever before.</a:t>
            </a:r>
            <a:endParaRPr lang="en-US" sz="1786" dirty="0"/>
          </a:p>
        </p:txBody>
      </p:sp>
    </p:spTree>
    <p:extLst>
      <p:ext uri="{BB962C8B-B14F-4D97-AF65-F5344CB8AC3E}">
        <p14:creationId xmlns:p14="http://schemas.microsoft.com/office/powerpoint/2010/main" val="182652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94514"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83657" y="537448"/>
            <a:ext cx="4883825" cy="610433"/>
          </a:xfrm>
          <a:prstGeom prst="rect">
            <a:avLst/>
          </a:prstGeom>
          <a:noFill/>
          <a:ln/>
        </p:spPr>
        <p:txBody>
          <a:bodyPr wrap="none" rtlCol="0" anchor="t"/>
          <a:lstStyle/>
          <a:p>
            <a:pPr marL="0" indent="0">
              <a:lnSpc>
                <a:spcPts val="4807"/>
              </a:lnSpc>
              <a:buNone/>
            </a:pPr>
            <a:r>
              <a:rPr lang="en-US" sz="3846" dirty="0">
                <a:solidFill>
                  <a:srgbClr val="97B8FF"/>
                </a:solidFill>
                <a:latin typeface="Sora" pitchFamily="34" charset="0"/>
                <a:ea typeface="Sora" pitchFamily="34" charset="-122"/>
                <a:cs typeface="Sora" pitchFamily="34" charset="-120"/>
              </a:rPr>
              <a:t>Connect with Us</a:t>
            </a:r>
            <a:endParaRPr lang="en-US" sz="3846" dirty="0"/>
          </a:p>
        </p:txBody>
      </p:sp>
      <p:pic>
        <p:nvPicPr>
          <p:cNvPr id="6" name="Image 2" descr="preencoded.png"/>
          <p:cNvPicPr>
            <a:picLocks noChangeAspect="1"/>
          </p:cNvPicPr>
          <p:nvPr/>
        </p:nvPicPr>
        <p:blipFill>
          <a:blip r:embed="rId5"/>
          <a:stretch>
            <a:fillRect/>
          </a:stretch>
        </p:blipFill>
        <p:spPr>
          <a:xfrm>
            <a:off x="683657" y="1440894"/>
            <a:ext cx="976670" cy="1562814"/>
          </a:xfrm>
          <a:prstGeom prst="rect">
            <a:avLst/>
          </a:prstGeom>
        </p:spPr>
      </p:pic>
      <p:sp>
        <p:nvSpPr>
          <p:cNvPr id="8" name="Text 3"/>
          <p:cNvSpPr/>
          <p:nvPr/>
        </p:nvSpPr>
        <p:spPr>
          <a:xfrm>
            <a:off x="1953339" y="2058472"/>
            <a:ext cx="6507004" cy="312539"/>
          </a:xfrm>
          <a:prstGeom prst="rect">
            <a:avLst/>
          </a:prstGeom>
          <a:noFill/>
          <a:ln/>
        </p:spPr>
        <p:txBody>
          <a:bodyPr wrap="none" rtlCol="0" anchor="t"/>
          <a:lstStyle/>
          <a:p>
            <a:pPr marL="0" indent="0" algn="l">
              <a:lnSpc>
                <a:spcPts val="2461"/>
              </a:lnSpc>
              <a:buNone/>
            </a:pPr>
            <a:r>
              <a:rPr lang="en-US" sz="3600" dirty="0">
                <a:solidFill>
                  <a:srgbClr val="97B8FF"/>
                </a:solidFill>
                <a:latin typeface="Noto Sans TC" pitchFamily="34" charset="0"/>
                <a:ea typeface="Noto Sans TC" pitchFamily="34" charset="-122"/>
                <a:cs typeface="Noto Sans TC" pitchFamily="34" charset="-120"/>
                <a:hlinkClick r:id="rId6">
                  <a:extLst>
                    <a:ext uri="{A12FA001-AC4F-418D-AE19-62706E023703}">
                      <ahyp:hlinkClr xmlns="" xmlns:ahyp="http://schemas.microsoft.com/office/drawing/2018/hyperlinkcolor" val="tx"/>
                    </a:ext>
                  </a:extLst>
                </a:hlinkClick>
              </a:rPr>
              <a:t>K</a:t>
            </a:r>
            <a:r>
              <a:rPr lang="en-US" sz="3600" dirty="0" smtClean="0">
                <a:solidFill>
                  <a:srgbClr val="97B8FF"/>
                </a:solidFill>
                <a:latin typeface="Noto Sans TC" pitchFamily="34" charset="0"/>
                <a:ea typeface="Noto Sans TC" pitchFamily="34" charset="-122"/>
                <a:cs typeface="Noto Sans TC" pitchFamily="34" charset="-120"/>
                <a:hlinkClick r:id="rId6">
                  <a:extLst>
                    <a:ext uri="{A12FA001-AC4F-418D-AE19-62706E023703}">
                      <ahyp:hlinkClr xmlns="" xmlns:ahyp="http://schemas.microsoft.com/office/drawing/2018/hyperlinkcolor" val="tx"/>
                    </a:ext>
                  </a:extLst>
                </a:hlinkClick>
              </a:rPr>
              <a:t>atthe@Outlook.in</a:t>
            </a:r>
            <a:r>
              <a:rPr lang="en-US" sz="3600" dirty="0" smtClean="0">
                <a:solidFill>
                  <a:srgbClr val="E0D6DE"/>
                </a:solidFill>
                <a:latin typeface="Noto Sans TC" pitchFamily="34" charset="0"/>
                <a:ea typeface="Noto Sans TC" pitchFamily="34" charset="-122"/>
                <a:cs typeface="Noto Sans TC" pitchFamily="34" charset="-120"/>
              </a:rPr>
              <a:t> </a:t>
            </a:r>
            <a:endParaRPr lang="en-US" sz="3600" dirty="0" smtClean="0">
              <a:solidFill>
                <a:srgbClr val="E0D6DE"/>
              </a:solidFill>
              <a:latin typeface="Noto Sans TC" pitchFamily="34" charset="0"/>
              <a:ea typeface="Noto Sans TC" pitchFamily="34" charset="-122"/>
              <a:cs typeface="Noto Sans TC" pitchFamily="34" charset="-120"/>
            </a:endParaRPr>
          </a:p>
          <a:p>
            <a:pPr marL="0" indent="0" algn="l">
              <a:lnSpc>
                <a:spcPts val="2461"/>
              </a:lnSpc>
              <a:buNone/>
            </a:pPr>
            <a:endParaRPr lang="en-US" sz="3600" dirty="0" smtClean="0">
              <a:solidFill>
                <a:srgbClr val="E0D6DE"/>
              </a:solidFill>
              <a:latin typeface="Noto Sans TC" pitchFamily="34" charset="0"/>
              <a:ea typeface="Noto Sans TC" pitchFamily="34" charset="-122"/>
              <a:cs typeface="Noto Sans TC" pitchFamily="34" charset="-120"/>
            </a:endParaRPr>
          </a:p>
          <a:p>
            <a:pPr marL="0" indent="0" algn="l">
              <a:lnSpc>
                <a:spcPts val="2461"/>
              </a:lnSpc>
              <a:buNone/>
            </a:pPr>
            <a:r>
              <a:rPr lang="en-US" sz="3600" dirty="0" smtClean="0">
                <a:solidFill>
                  <a:srgbClr val="97B8FF"/>
                </a:solidFill>
                <a:latin typeface="Noto Sans TC" pitchFamily="34" charset="0"/>
                <a:ea typeface="Noto Sans TC" pitchFamily="34" charset="-122"/>
                <a:cs typeface="Noto Sans TC" pitchFamily="34" charset="-120"/>
                <a:hlinkClick r:id="rId7">
                  <a:extLst>
                    <a:ext uri="{A12FA001-AC4F-418D-AE19-62706E023703}">
                      <ahyp:hlinkClr xmlns="" xmlns:ahyp="http://schemas.microsoft.com/office/drawing/2018/hyperlinkcolor" val="tx"/>
                    </a:ext>
                  </a:extLst>
                </a:hlinkClick>
              </a:rPr>
              <a:t>Katthe@Katthe.com</a:t>
            </a:r>
            <a:endParaRPr lang="en-US" sz="3600" dirty="0"/>
          </a:p>
        </p:txBody>
      </p:sp>
      <p:pic>
        <p:nvPicPr>
          <p:cNvPr id="9" name="Image 3" descr="preencoded.png"/>
          <p:cNvPicPr>
            <a:picLocks noChangeAspect="1"/>
          </p:cNvPicPr>
          <p:nvPr/>
        </p:nvPicPr>
        <p:blipFill>
          <a:blip r:embed="rId8"/>
          <a:stretch>
            <a:fillRect/>
          </a:stretch>
        </p:blipFill>
        <p:spPr>
          <a:xfrm>
            <a:off x="683657" y="3003709"/>
            <a:ext cx="976670" cy="1562814"/>
          </a:xfrm>
          <a:prstGeom prst="rect">
            <a:avLst/>
          </a:prstGeom>
        </p:spPr>
      </p:pic>
      <p:sp>
        <p:nvSpPr>
          <p:cNvPr id="11" name="Text 5"/>
          <p:cNvSpPr/>
          <p:nvPr/>
        </p:nvSpPr>
        <p:spPr>
          <a:xfrm>
            <a:off x="1953339" y="3621286"/>
            <a:ext cx="6507004" cy="312539"/>
          </a:xfrm>
          <a:prstGeom prst="rect">
            <a:avLst/>
          </a:prstGeom>
          <a:noFill/>
          <a:ln/>
        </p:spPr>
        <p:txBody>
          <a:bodyPr wrap="none" rtlCol="0" anchor="t"/>
          <a:lstStyle/>
          <a:p>
            <a:pPr marL="0" indent="0" algn="l">
              <a:lnSpc>
                <a:spcPts val="2461"/>
              </a:lnSpc>
              <a:buNone/>
            </a:pPr>
            <a:endParaRPr lang="en-US" sz="4000" u="sng" dirty="0" smtClean="0">
              <a:solidFill>
                <a:srgbClr val="97B8FF"/>
              </a:solidFill>
              <a:latin typeface="Noto Sans TC" pitchFamily="34" charset="0"/>
              <a:ea typeface="Noto Sans TC" pitchFamily="34" charset="-122"/>
              <a:cs typeface="Noto Sans TC" pitchFamily="34" charset="-120"/>
              <a:hlinkClick r:id="rId9">
                <a:extLst>
                  <a:ext uri="{A12FA001-AC4F-418D-AE19-62706E023703}">
                    <ahyp:hlinkClr xmlns="" xmlns:ahyp="http://schemas.microsoft.com/office/drawing/2018/hyperlinkcolor" val="tx"/>
                  </a:ext>
                </a:extLst>
              </a:hlinkClick>
            </a:endParaRPr>
          </a:p>
          <a:p>
            <a:pPr marL="0" indent="0" algn="l">
              <a:lnSpc>
                <a:spcPts val="2461"/>
              </a:lnSpc>
              <a:buNone/>
            </a:pPr>
            <a:r>
              <a:rPr lang="en-US" sz="4000" u="sng" dirty="0" smtClean="0">
                <a:solidFill>
                  <a:srgbClr val="97B8FF"/>
                </a:solidFill>
                <a:latin typeface="Noto Sans TC" pitchFamily="34" charset="0"/>
                <a:ea typeface="Noto Sans TC" pitchFamily="34" charset="-122"/>
                <a:cs typeface="Noto Sans TC" pitchFamily="34" charset="-120"/>
                <a:hlinkClick r:id="rId9">
                  <a:extLst>
                    <a:ext uri="{A12FA001-AC4F-418D-AE19-62706E023703}">
                      <ahyp:hlinkClr xmlns="" xmlns:ahyp="http://schemas.microsoft.com/office/drawing/2018/hyperlinkcolor" val="tx"/>
                    </a:ext>
                  </a:extLst>
                </a:hlinkClick>
              </a:rPr>
              <a:t>www.Katthe.com</a:t>
            </a:r>
            <a:endParaRPr lang="en-US" sz="4000" dirty="0"/>
          </a:p>
        </p:txBody>
      </p:sp>
      <p:pic>
        <p:nvPicPr>
          <p:cNvPr id="12" name="Image 4" descr="preencoded.png"/>
          <p:cNvPicPr>
            <a:picLocks noChangeAspect="1"/>
          </p:cNvPicPr>
          <p:nvPr/>
        </p:nvPicPr>
        <p:blipFill>
          <a:blip r:embed="rId10"/>
          <a:stretch>
            <a:fillRect/>
          </a:stretch>
        </p:blipFill>
        <p:spPr>
          <a:xfrm>
            <a:off x="683657" y="4566523"/>
            <a:ext cx="976670" cy="1562814"/>
          </a:xfrm>
          <a:prstGeom prst="rect">
            <a:avLst/>
          </a:prstGeom>
        </p:spPr>
      </p:pic>
      <p:sp>
        <p:nvSpPr>
          <p:cNvPr id="14" name="Text 7"/>
          <p:cNvSpPr/>
          <p:nvPr/>
        </p:nvSpPr>
        <p:spPr>
          <a:xfrm>
            <a:off x="1953339" y="5184100"/>
            <a:ext cx="6507004" cy="312539"/>
          </a:xfrm>
          <a:prstGeom prst="rect">
            <a:avLst/>
          </a:prstGeom>
          <a:noFill/>
          <a:ln/>
        </p:spPr>
        <p:txBody>
          <a:bodyPr wrap="none" rtlCol="0" anchor="t"/>
          <a:lstStyle/>
          <a:p>
            <a:pPr marL="0" indent="0" algn="l">
              <a:lnSpc>
                <a:spcPts val="2461"/>
              </a:lnSpc>
              <a:buNone/>
            </a:pPr>
            <a:r>
              <a:rPr lang="en-US" sz="4000" u="sng" dirty="0" smtClean="0">
                <a:solidFill>
                  <a:srgbClr val="97B8FF"/>
                </a:solidFill>
                <a:latin typeface="Noto Sans TC" pitchFamily="34" charset="0"/>
                <a:ea typeface="Noto Sans TC" pitchFamily="34" charset="-122"/>
                <a:cs typeface="Noto Sans TC" pitchFamily="34" charset="-120"/>
                <a:hlinkClick r:id="rId11">
                  <a:extLst>
                    <a:ext uri="{A12FA001-AC4F-418D-AE19-62706E023703}">
                      <ahyp:hlinkClr xmlns="" xmlns:ahyp="http://schemas.microsoft.com/office/drawing/2018/hyperlinkcolor" val="tx"/>
                    </a:ext>
                  </a:extLst>
                </a:hlinkClick>
              </a:rPr>
              <a:t>www.SmartTown.in</a:t>
            </a:r>
            <a:endParaRPr lang="en-US" sz="4000" dirty="0"/>
          </a:p>
        </p:txBody>
      </p:sp>
      <p:pic>
        <p:nvPicPr>
          <p:cNvPr id="15" name="Image 5" descr="preencoded.png"/>
          <p:cNvPicPr>
            <a:picLocks noChangeAspect="1"/>
          </p:cNvPicPr>
          <p:nvPr/>
        </p:nvPicPr>
        <p:blipFill>
          <a:blip r:embed="rId12"/>
          <a:stretch>
            <a:fillRect/>
          </a:stretch>
        </p:blipFill>
        <p:spPr>
          <a:xfrm>
            <a:off x="683657" y="6129338"/>
            <a:ext cx="976670" cy="1562814"/>
          </a:xfrm>
          <a:prstGeom prst="rect">
            <a:avLst/>
          </a:prstGeom>
        </p:spPr>
      </p:pic>
      <p:sp>
        <p:nvSpPr>
          <p:cNvPr id="16" name="Text 8"/>
          <p:cNvSpPr/>
          <p:nvPr/>
        </p:nvSpPr>
        <p:spPr>
          <a:xfrm>
            <a:off x="1953339" y="6324600"/>
            <a:ext cx="2441853" cy="305157"/>
          </a:xfrm>
          <a:prstGeom prst="rect">
            <a:avLst/>
          </a:prstGeom>
          <a:noFill/>
          <a:ln/>
        </p:spPr>
        <p:txBody>
          <a:bodyPr wrap="none" rtlCol="0" anchor="t"/>
          <a:lstStyle/>
          <a:p>
            <a:pPr marL="0" indent="0" algn="l">
              <a:lnSpc>
                <a:spcPts val="2403"/>
              </a:lnSpc>
              <a:buNone/>
            </a:pPr>
            <a:r>
              <a:rPr lang="en-US" sz="1923" dirty="0">
                <a:solidFill>
                  <a:srgbClr val="E0D6DE"/>
                </a:solidFill>
                <a:latin typeface="Sora" pitchFamily="34" charset="0"/>
                <a:ea typeface="Sora" pitchFamily="34" charset="-122"/>
                <a:cs typeface="Sora" pitchFamily="34" charset="-120"/>
              </a:rPr>
              <a:t>Phone</a:t>
            </a:r>
            <a:endParaRPr lang="en-US" sz="1923" dirty="0"/>
          </a:p>
        </p:txBody>
      </p:sp>
      <p:sp>
        <p:nvSpPr>
          <p:cNvPr id="17" name="Text 9"/>
          <p:cNvSpPr/>
          <p:nvPr/>
        </p:nvSpPr>
        <p:spPr>
          <a:xfrm>
            <a:off x="1953339" y="6746915"/>
            <a:ext cx="6507004" cy="312539"/>
          </a:xfrm>
          <a:prstGeom prst="rect">
            <a:avLst/>
          </a:prstGeom>
          <a:noFill/>
          <a:ln/>
        </p:spPr>
        <p:txBody>
          <a:bodyPr wrap="none" rtlCol="0" anchor="t"/>
          <a:lstStyle/>
          <a:p>
            <a:pPr marL="0" indent="0" algn="l">
              <a:lnSpc>
                <a:spcPts val="2461"/>
              </a:lnSpc>
              <a:buNone/>
            </a:pPr>
            <a:r>
              <a:rPr lang="en-US" sz="1538" dirty="0">
                <a:solidFill>
                  <a:srgbClr val="E0D6DE"/>
                </a:solidFill>
                <a:latin typeface="Noto Sans TC" pitchFamily="34" charset="0"/>
                <a:ea typeface="Noto Sans TC" pitchFamily="34" charset="-122"/>
                <a:cs typeface="Noto Sans TC" pitchFamily="34" charset="-120"/>
              </a:rPr>
              <a:t>+91-9482696525</a:t>
            </a:r>
            <a:endParaRPr lang="en-US" sz="1538" dirty="0"/>
          </a:p>
        </p:txBody>
      </p:sp>
    </p:spTree>
    <p:extLst>
      <p:ext uri="{BB962C8B-B14F-4D97-AF65-F5344CB8AC3E}">
        <p14:creationId xmlns:p14="http://schemas.microsoft.com/office/powerpoint/2010/main" val="4224469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1283970"/>
            <a:ext cx="6012299"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A Focused Approach</a:t>
            </a:r>
            <a:endParaRPr lang="en-US" sz="4465" dirty="0"/>
          </a:p>
        </p:txBody>
      </p:sp>
      <p:sp>
        <p:nvSpPr>
          <p:cNvPr id="6" name="Shape 2"/>
          <p:cNvSpPr/>
          <p:nvPr/>
        </p:nvSpPr>
        <p:spPr>
          <a:xfrm>
            <a:off x="793790" y="2588062"/>
            <a:ext cx="510302" cy="510302"/>
          </a:xfrm>
          <a:prstGeom prst="roundRect">
            <a:avLst>
              <a:gd name="adj" fmla="val 6667"/>
            </a:avLst>
          </a:prstGeom>
          <a:solidFill>
            <a:srgbClr val="26262B"/>
          </a:solidFill>
          <a:ln/>
        </p:spPr>
      </p:sp>
      <p:sp>
        <p:nvSpPr>
          <p:cNvPr id="7" name="Text 3"/>
          <p:cNvSpPr/>
          <p:nvPr/>
        </p:nvSpPr>
        <p:spPr>
          <a:xfrm>
            <a:off x="976908" y="2673072"/>
            <a:ext cx="143947"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1</a:t>
            </a:r>
            <a:endParaRPr lang="en-US" sz="2679" dirty="0"/>
          </a:p>
        </p:txBody>
      </p:sp>
      <p:sp>
        <p:nvSpPr>
          <p:cNvPr id="8" name="Text 4"/>
          <p:cNvSpPr/>
          <p:nvPr/>
        </p:nvSpPr>
        <p:spPr>
          <a:xfrm>
            <a:off x="1530906" y="2588062"/>
            <a:ext cx="2927747" cy="708660"/>
          </a:xfrm>
          <a:prstGeom prst="rect">
            <a:avLst/>
          </a:prstGeom>
          <a:noFill/>
          <a:ln/>
        </p:spPr>
        <p:txBody>
          <a:bodyPr wrap="squar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Transparent &amp; Corrective Systems</a:t>
            </a:r>
            <a:endParaRPr lang="en-US" sz="2233" dirty="0"/>
          </a:p>
        </p:txBody>
      </p:sp>
      <p:sp>
        <p:nvSpPr>
          <p:cNvPr id="9" name="Text 5"/>
          <p:cNvSpPr/>
          <p:nvPr/>
        </p:nvSpPr>
        <p:spPr>
          <a:xfrm>
            <a:off x="1530906" y="3432810"/>
            <a:ext cx="2927747"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Leveraging technology to create systems that are open, accountable, and responsive to community needs.</a:t>
            </a:r>
            <a:endParaRPr lang="en-US" sz="1786" dirty="0"/>
          </a:p>
        </p:txBody>
      </p:sp>
      <p:sp>
        <p:nvSpPr>
          <p:cNvPr id="10" name="Shape 6"/>
          <p:cNvSpPr/>
          <p:nvPr/>
        </p:nvSpPr>
        <p:spPr>
          <a:xfrm>
            <a:off x="4685467" y="2588062"/>
            <a:ext cx="510302" cy="510302"/>
          </a:xfrm>
          <a:prstGeom prst="roundRect">
            <a:avLst>
              <a:gd name="adj" fmla="val 6667"/>
            </a:avLst>
          </a:prstGeom>
          <a:solidFill>
            <a:srgbClr val="26262B"/>
          </a:solidFill>
          <a:ln/>
        </p:spPr>
      </p:sp>
      <p:sp>
        <p:nvSpPr>
          <p:cNvPr id="11" name="Text 7"/>
          <p:cNvSpPr/>
          <p:nvPr/>
        </p:nvSpPr>
        <p:spPr>
          <a:xfrm>
            <a:off x="4834652" y="2673072"/>
            <a:ext cx="211931"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2</a:t>
            </a:r>
            <a:endParaRPr lang="en-US" sz="2679" dirty="0"/>
          </a:p>
        </p:txBody>
      </p:sp>
      <p:sp>
        <p:nvSpPr>
          <p:cNvPr id="12" name="Text 8"/>
          <p:cNvSpPr/>
          <p:nvPr/>
        </p:nvSpPr>
        <p:spPr>
          <a:xfrm>
            <a:off x="5422583" y="2588062"/>
            <a:ext cx="2927747" cy="708660"/>
          </a:xfrm>
          <a:prstGeom prst="rect">
            <a:avLst/>
          </a:prstGeom>
          <a:noFill/>
          <a:ln/>
        </p:spPr>
        <p:txBody>
          <a:bodyPr wrap="squar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Proper Utilization of Resources</a:t>
            </a:r>
            <a:endParaRPr lang="en-US" sz="2233" dirty="0"/>
          </a:p>
        </p:txBody>
      </p:sp>
      <p:sp>
        <p:nvSpPr>
          <p:cNvPr id="13" name="Text 9"/>
          <p:cNvSpPr/>
          <p:nvPr/>
        </p:nvSpPr>
        <p:spPr>
          <a:xfrm>
            <a:off x="5422583" y="3432810"/>
            <a:ext cx="2927747"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Ensuring that existing resources are used effectively and efficiently to benefit the community.</a:t>
            </a:r>
            <a:endParaRPr lang="en-US" sz="1786" dirty="0"/>
          </a:p>
        </p:txBody>
      </p:sp>
      <p:sp>
        <p:nvSpPr>
          <p:cNvPr id="14" name="Shape 10"/>
          <p:cNvSpPr/>
          <p:nvPr/>
        </p:nvSpPr>
        <p:spPr>
          <a:xfrm>
            <a:off x="793790" y="5729288"/>
            <a:ext cx="510302" cy="510302"/>
          </a:xfrm>
          <a:prstGeom prst="roundRect">
            <a:avLst>
              <a:gd name="adj" fmla="val 6667"/>
            </a:avLst>
          </a:prstGeom>
          <a:solidFill>
            <a:srgbClr val="26262B"/>
          </a:solidFill>
          <a:ln/>
        </p:spPr>
      </p:sp>
      <p:sp>
        <p:nvSpPr>
          <p:cNvPr id="15" name="Text 11"/>
          <p:cNvSpPr/>
          <p:nvPr/>
        </p:nvSpPr>
        <p:spPr>
          <a:xfrm>
            <a:off x="943451" y="5814298"/>
            <a:ext cx="210979"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3</a:t>
            </a:r>
            <a:endParaRPr lang="en-US" sz="2679" dirty="0"/>
          </a:p>
        </p:txBody>
      </p:sp>
      <p:sp>
        <p:nvSpPr>
          <p:cNvPr id="16" name="Text 12"/>
          <p:cNvSpPr/>
          <p:nvPr/>
        </p:nvSpPr>
        <p:spPr>
          <a:xfrm>
            <a:off x="1530906" y="5729288"/>
            <a:ext cx="4778216"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Direct Contribution to the Needy</a:t>
            </a:r>
            <a:endParaRPr lang="en-US" sz="2233" dirty="0"/>
          </a:p>
        </p:txBody>
      </p:sp>
      <p:sp>
        <p:nvSpPr>
          <p:cNvPr id="17" name="Text 13"/>
          <p:cNvSpPr/>
          <p:nvPr/>
        </p:nvSpPr>
        <p:spPr>
          <a:xfrm>
            <a:off x="1530906" y="6219706"/>
            <a:ext cx="6819305"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Connecting those in need with resources and opportunities through innovative platforms.</a:t>
            </a:r>
            <a:endParaRPr lang="en-US" sz="1786"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793790" y="2177058"/>
            <a:ext cx="6779895"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Our Innovative Projects</a:t>
            </a:r>
            <a:endParaRPr lang="en-US" sz="4465" dirty="0"/>
          </a:p>
        </p:txBody>
      </p:sp>
      <p:sp>
        <p:nvSpPr>
          <p:cNvPr id="5" name="Text 2"/>
          <p:cNvSpPr/>
          <p:nvPr/>
        </p:nvSpPr>
        <p:spPr>
          <a:xfrm>
            <a:off x="793790" y="3452813"/>
            <a:ext cx="2835235"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SmartTown.in</a:t>
            </a:r>
            <a:endParaRPr lang="en-US" sz="2233" dirty="0"/>
          </a:p>
        </p:txBody>
      </p:sp>
      <p:sp>
        <p:nvSpPr>
          <p:cNvPr id="6" name="Text 3"/>
          <p:cNvSpPr/>
          <p:nvPr/>
        </p:nvSpPr>
        <p:spPr>
          <a:xfrm>
            <a:off x="793790" y="4033957"/>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A centralized, town-based platform that enables easy, self-controllable access to local businesses, services, and community information.</a:t>
            </a:r>
            <a:endParaRPr lang="en-US" sz="1786" dirty="0"/>
          </a:p>
        </p:txBody>
      </p:sp>
      <p:sp>
        <p:nvSpPr>
          <p:cNvPr id="7" name="Text 4"/>
          <p:cNvSpPr/>
          <p:nvPr/>
        </p:nvSpPr>
        <p:spPr>
          <a:xfrm>
            <a:off x="5332928" y="3452813"/>
            <a:ext cx="2835235"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Hennu.in</a:t>
            </a:r>
            <a:endParaRPr lang="en-US" sz="2233" dirty="0"/>
          </a:p>
        </p:txBody>
      </p:sp>
      <p:sp>
        <p:nvSpPr>
          <p:cNvPr id="8" name="Text 5"/>
          <p:cNvSpPr/>
          <p:nvPr/>
        </p:nvSpPr>
        <p:spPr>
          <a:xfrm>
            <a:off x="5332928" y="4033957"/>
            <a:ext cx="3978116"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A dedicated platform focused on girl and women's safety and empowerment, leveraging technology to create a safer environment.</a:t>
            </a:r>
            <a:endParaRPr lang="en-US" sz="1786" dirty="0"/>
          </a:p>
        </p:txBody>
      </p:sp>
      <p:sp>
        <p:nvSpPr>
          <p:cNvPr id="9" name="Text 6"/>
          <p:cNvSpPr/>
          <p:nvPr/>
        </p:nvSpPr>
        <p:spPr>
          <a:xfrm>
            <a:off x="9872067" y="3452813"/>
            <a:ext cx="2835235"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UnWell.in</a:t>
            </a:r>
            <a:endParaRPr lang="en-US" sz="2233" dirty="0"/>
          </a:p>
        </p:txBody>
      </p:sp>
      <p:sp>
        <p:nvSpPr>
          <p:cNvPr id="10" name="Text 7"/>
          <p:cNvSpPr/>
          <p:nvPr/>
        </p:nvSpPr>
        <p:spPr>
          <a:xfrm>
            <a:off x="9872067" y="4033957"/>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Making health and medicines more affordable and accessible for everyone, with a non-commercial approach.</a:t>
            </a:r>
            <a:endParaRPr lang="en-US" sz="1786"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267"/>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31267"/>
          </a:xfrm>
          <a:prstGeom prst="rect">
            <a:avLst/>
          </a:prstGeom>
        </p:spPr>
      </p:pic>
      <p:sp>
        <p:nvSpPr>
          <p:cNvPr id="5" name="Text 1"/>
          <p:cNvSpPr/>
          <p:nvPr/>
        </p:nvSpPr>
        <p:spPr>
          <a:xfrm>
            <a:off x="746165" y="586264"/>
            <a:ext cx="5330071" cy="666274"/>
          </a:xfrm>
          <a:prstGeom prst="rect">
            <a:avLst/>
          </a:prstGeom>
          <a:noFill/>
          <a:ln/>
        </p:spPr>
        <p:txBody>
          <a:bodyPr wrap="none" rtlCol="0" anchor="t"/>
          <a:lstStyle/>
          <a:p>
            <a:pPr marL="0" indent="0">
              <a:lnSpc>
                <a:spcPts val="5246"/>
              </a:lnSpc>
              <a:buNone/>
            </a:pPr>
            <a:r>
              <a:rPr lang="en-US" sz="4197" dirty="0">
                <a:solidFill>
                  <a:srgbClr val="97B8FF"/>
                </a:solidFill>
                <a:latin typeface="Sora" pitchFamily="34" charset="0"/>
                <a:ea typeface="Sora" pitchFamily="34" charset="-122"/>
                <a:cs typeface="Sora" pitchFamily="34" charset="-120"/>
              </a:rPr>
              <a:t>Our Office &amp; Team</a:t>
            </a:r>
            <a:endParaRPr lang="en-US" sz="4197" dirty="0"/>
          </a:p>
        </p:txBody>
      </p:sp>
      <p:sp>
        <p:nvSpPr>
          <p:cNvPr id="6" name="Shape 2"/>
          <p:cNvSpPr/>
          <p:nvPr/>
        </p:nvSpPr>
        <p:spPr>
          <a:xfrm>
            <a:off x="746165" y="1572339"/>
            <a:ext cx="3719274" cy="2592705"/>
          </a:xfrm>
          <a:prstGeom prst="roundRect">
            <a:avLst>
              <a:gd name="adj" fmla="val 1233"/>
            </a:avLst>
          </a:prstGeom>
          <a:solidFill>
            <a:srgbClr val="26262B"/>
          </a:solidFill>
          <a:ln/>
        </p:spPr>
      </p:sp>
      <p:sp>
        <p:nvSpPr>
          <p:cNvPr id="8" name="Text 4"/>
          <p:cNvSpPr/>
          <p:nvPr/>
        </p:nvSpPr>
        <p:spPr>
          <a:xfrm>
            <a:off x="905887" y="1606807"/>
            <a:ext cx="3293031" cy="2558117"/>
          </a:xfrm>
          <a:prstGeom prst="rect">
            <a:avLst/>
          </a:prstGeom>
          <a:noFill/>
          <a:ln/>
        </p:spPr>
        <p:txBody>
          <a:bodyPr wrap="square" rtlCol="0" anchor="t"/>
          <a:lstStyle/>
          <a:p>
            <a:pPr marL="0" indent="0">
              <a:lnSpc>
                <a:spcPts val="2686"/>
              </a:lnSpc>
              <a:buNone/>
            </a:pPr>
            <a:r>
              <a:rPr lang="en-US" sz="1679" dirty="0" smtClean="0">
                <a:solidFill>
                  <a:srgbClr val="E0D6DE"/>
                </a:solidFill>
                <a:latin typeface="Noto Sans TC" pitchFamily="34" charset="0"/>
                <a:ea typeface="Noto Sans TC" pitchFamily="34" charset="-122"/>
                <a:cs typeface="Noto Sans TC" pitchFamily="34" charset="-120"/>
              </a:rPr>
              <a:t>Our registered office is located in the vibrant city of Bhadravathi, Karnataka, India.</a:t>
            </a:r>
          </a:p>
          <a:p>
            <a:pPr marL="0" indent="0">
              <a:lnSpc>
                <a:spcPts val="2686"/>
              </a:lnSpc>
              <a:buNone/>
            </a:pPr>
            <a:endParaRPr lang="en-US" sz="1679" dirty="0">
              <a:solidFill>
                <a:srgbClr val="E0D6DE"/>
              </a:solidFill>
              <a:latin typeface="Noto Sans TC" pitchFamily="34" charset="0"/>
              <a:ea typeface="Noto Sans TC" pitchFamily="34" charset="-122"/>
              <a:cs typeface="Noto Sans TC" pitchFamily="34" charset="-120"/>
            </a:endParaRPr>
          </a:p>
          <a:p>
            <a:pPr marL="0" indent="0">
              <a:lnSpc>
                <a:spcPts val="2686"/>
              </a:lnSpc>
              <a:buNone/>
            </a:pPr>
            <a:r>
              <a:rPr lang="en-US" sz="1679" dirty="0" smtClean="0">
                <a:solidFill>
                  <a:srgbClr val="E0D6DE"/>
                </a:solidFill>
                <a:latin typeface="Noto Sans TC" pitchFamily="34" charset="0"/>
                <a:ea typeface="Noto Sans TC" pitchFamily="34" charset="-122"/>
                <a:cs typeface="Noto Sans TC" pitchFamily="34" charset="-120"/>
              </a:rPr>
              <a:t>Mostly all remotely connected, based on need will make more offices across the globe.</a:t>
            </a:r>
          </a:p>
          <a:p>
            <a:pPr marL="0" indent="0">
              <a:lnSpc>
                <a:spcPts val="2686"/>
              </a:lnSpc>
              <a:buNone/>
            </a:pPr>
            <a:endParaRPr lang="en-US" sz="1679" dirty="0"/>
          </a:p>
        </p:txBody>
      </p:sp>
      <p:sp>
        <p:nvSpPr>
          <p:cNvPr id="9" name="Shape 5"/>
          <p:cNvSpPr/>
          <p:nvPr/>
        </p:nvSpPr>
        <p:spPr>
          <a:xfrm>
            <a:off x="4811822" y="1606807"/>
            <a:ext cx="3719274" cy="2592705"/>
          </a:xfrm>
          <a:prstGeom prst="roundRect">
            <a:avLst>
              <a:gd name="adj" fmla="val 1233"/>
            </a:avLst>
          </a:prstGeom>
          <a:solidFill>
            <a:srgbClr val="26262B"/>
          </a:solidFill>
          <a:ln/>
        </p:spPr>
      </p:sp>
      <p:sp>
        <p:nvSpPr>
          <p:cNvPr id="10" name="Text 6"/>
          <p:cNvSpPr/>
          <p:nvPr/>
        </p:nvSpPr>
        <p:spPr>
          <a:xfrm>
            <a:off x="4891683" y="1785461"/>
            <a:ext cx="2664976" cy="333018"/>
          </a:xfrm>
          <a:prstGeom prst="rect">
            <a:avLst/>
          </a:prstGeom>
          <a:noFill/>
          <a:ln/>
        </p:spPr>
        <p:txBody>
          <a:bodyPr wrap="none" rtlCol="0" anchor="t"/>
          <a:lstStyle/>
          <a:p>
            <a:pPr marL="0" indent="0">
              <a:lnSpc>
                <a:spcPts val="2623"/>
              </a:lnSpc>
              <a:buNone/>
            </a:pPr>
            <a:r>
              <a:rPr lang="en-US" sz="2098" dirty="0">
                <a:solidFill>
                  <a:srgbClr val="E0D6DE"/>
                </a:solidFill>
                <a:latin typeface="Sora" pitchFamily="34" charset="0"/>
                <a:ea typeface="Sora" pitchFamily="34" charset="-122"/>
                <a:cs typeface="Sora" pitchFamily="34" charset="-120"/>
              </a:rPr>
              <a:t>Madhusudhan V</a:t>
            </a:r>
            <a:endParaRPr lang="en-US" sz="2098" dirty="0"/>
          </a:p>
        </p:txBody>
      </p:sp>
      <p:sp>
        <p:nvSpPr>
          <p:cNvPr id="11" name="Text 7"/>
          <p:cNvSpPr/>
          <p:nvPr/>
        </p:nvSpPr>
        <p:spPr>
          <a:xfrm>
            <a:off x="4891683" y="2246352"/>
            <a:ext cx="3293031" cy="1705570"/>
          </a:xfrm>
          <a:prstGeom prst="rect">
            <a:avLst/>
          </a:prstGeom>
          <a:noFill/>
          <a:ln/>
        </p:spPr>
        <p:txBody>
          <a:bodyPr wrap="square" rtlCol="0" anchor="t"/>
          <a:lstStyle/>
          <a:p>
            <a:pPr marL="0" indent="0">
              <a:lnSpc>
                <a:spcPts val="2686"/>
              </a:lnSpc>
              <a:buNone/>
            </a:pPr>
            <a:r>
              <a:rPr lang="en-US" sz="1679" dirty="0" smtClean="0">
                <a:solidFill>
                  <a:srgbClr val="E0D6DE"/>
                </a:solidFill>
                <a:latin typeface="Noto Sans TC" pitchFamily="34" charset="0"/>
                <a:ea typeface="Noto Sans TC" pitchFamily="34" charset="-122"/>
                <a:cs typeface="Noto Sans TC" pitchFamily="34" charset="-120"/>
              </a:rPr>
              <a:t>Architect</a:t>
            </a:r>
            <a:r>
              <a:rPr lang="en-US" sz="1679" dirty="0">
                <a:solidFill>
                  <a:srgbClr val="E0D6DE"/>
                </a:solidFill>
                <a:latin typeface="Noto Sans TC" pitchFamily="34" charset="0"/>
                <a:ea typeface="Noto Sans TC" pitchFamily="34" charset="-122"/>
                <a:cs typeface="Noto Sans TC" pitchFamily="34" charset="-120"/>
              </a:rPr>
              <a:t>, with extensive experience in </a:t>
            </a:r>
            <a:r>
              <a:rPr lang="en-US" sz="1679" dirty="0" smtClean="0">
                <a:solidFill>
                  <a:srgbClr val="E0D6DE"/>
                </a:solidFill>
                <a:latin typeface="Noto Sans TC" pitchFamily="34" charset="0"/>
                <a:ea typeface="Noto Sans TC" pitchFamily="34" charset="-122"/>
                <a:cs typeface="Noto Sans TC" pitchFamily="34" charset="-120"/>
              </a:rPr>
              <a:t>international key projects </a:t>
            </a:r>
            <a:r>
              <a:rPr lang="en-US" sz="1679" dirty="0">
                <a:solidFill>
                  <a:srgbClr val="E0D6DE"/>
                </a:solidFill>
                <a:latin typeface="Noto Sans TC" pitchFamily="34" charset="0"/>
                <a:ea typeface="Noto Sans TC" pitchFamily="34" charset="-122"/>
                <a:cs typeface="Noto Sans TC" pitchFamily="34" charset="-120"/>
              </a:rPr>
              <a:t>and a passion for community-driven solutions</a:t>
            </a:r>
            <a:r>
              <a:rPr lang="en-US" sz="1679" dirty="0" smtClean="0">
                <a:solidFill>
                  <a:srgbClr val="E0D6DE"/>
                </a:solidFill>
                <a:latin typeface="Noto Sans TC" pitchFamily="34" charset="0"/>
                <a:ea typeface="Noto Sans TC" pitchFamily="34" charset="-122"/>
                <a:cs typeface="Noto Sans TC" pitchFamily="34" charset="-120"/>
              </a:rPr>
              <a:t>. </a:t>
            </a:r>
            <a:endParaRPr lang="en-US" sz="1679" dirty="0"/>
          </a:p>
        </p:txBody>
      </p:sp>
      <p:sp>
        <p:nvSpPr>
          <p:cNvPr id="12" name="Shape 8"/>
          <p:cNvSpPr/>
          <p:nvPr/>
        </p:nvSpPr>
        <p:spPr>
          <a:xfrm>
            <a:off x="746165" y="4378166"/>
            <a:ext cx="3719274" cy="3266837"/>
          </a:xfrm>
          <a:prstGeom prst="roundRect">
            <a:avLst>
              <a:gd name="adj" fmla="val 979"/>
            </a:avLst>
          </a:prstGeom>
          <a:solidFill>
            <a:srgbClr val="26262B"/>
          </a:solidFill>
          <a:ln/>
        </p:spPr>
      </p:sp>
      <p:sp>
        <p:nvSpPr>
          <p:cNvPr id="13" name="Text 9"/>
          <p:cNvSpPr/>
          <p:nvPr/>
        </p:nvSpPr>
        <p:spPr>
          <a:xfrm>
            <a:off x="959287" y="4591288"/>
            <a:ext cx="2735818" cy="333018"/>
          </a:xfrm>
          <a:prstGeom prst="rect">
            <a:avLst/>
          </a:prstGeom>
          <a:noFill/>
          <a:ln/>
        </p:spPr>
        <p:txBody>
          <a:bodyPr wrap="none" rtlCol="0" anchor="t"/>
          <a:lstStyle/>
          <a:p>
            <a:pPr marL="0" indent="0">
              <a:lnSpc>
                <a:spcPts val="2623"/>
              </a:lnSpc>
              <a:buNone/>
            </a:pPr>
            <a:r>
              <a:rPr lang="en-US" sz="2098" dirty="0">
                <a:solidFill>
                  <a:srgbClr val="E0D6DE"/>
                </a:solidFill>
                <a:latin typeface="Sora" pitchFamily="34" charset="0"/>
                <a:ea typeface="Sora" pitchFamily="34" charset="-122"/>
                <a:cs typeface="Sora" pitchFamily="34" charset="-120"/>
              </a:rPr>
              <a:t>Global Contributors</a:t>
            </a:r>
            <a:endParaRPr lang="en-US" sz="2098" dirty="0"/>
          </a:p>
        </p:txBody>
      </p:sp>
      <p:sp>
        <p:nvSpPr>
          <p:cNvPr id="14" name="Text 10"/>
          <p:cNvSpPr/>
          <p:nvPr/>
        </p:nvSpPr>
        <p:spPr>
          <a:xfrm>
            <a:off x="959287" y="5052179"/>
            <a:ext cx="3293031" cy="1705570"/>
          </a:xfrm>
          <a:prstGeom prst="rect">
            <a:avLst/>
          </a:prstGeom>
          <a:noFill/>
          <a:ln/>
        </p:spPr>
        <p:txBody>
          <a:bodyPr wrap="square" rtlCol="0" anchor="t"/>
          <a:lstStyle/>
          <a:p>
            <a:pPr marL="0" indent="0">
              <a:lnSpc>
                <a:spcPts val="2686"/>
              </a:lnSpc>
              <a:buNone/>
            </a:pPr>
            <a:r>
              <a:rPr lang="en-US" sz="1679" dirty="0">
                <a:solidFill>
                  <a:srgbClr val="E0D6DE"/>
                </a:solidFill>
                <a:latin typeface="Noto Sans TC" pitchFamily="34" charset="0"/>
                <a:ea typeface="Noto Sans TC" pitchFamily="34" charset="-122"/>
                <a:cs typeface="Noto Sans TC" pitchFamily="34" charset="-120"/>
              </a:rPr>
              <a:t>We connect with a network of global contributors and freelancers to bring diverse perspectives and expertise to our projects.</a:t>
            </a:r>
            <a:endParaRPr lang="en-US" sz="1679" dirty="0"/>
          </a:p>
        </p:txBody>
      </p:sp>
      <p:sp>
        <p:nvSpPr>
          <p:cNvPr id="15" name="Shape 11"/>
          <p:cNvSpPr/>
          <p:nvPr/>
        </p:nvSpPr>
        <p:spPr>
          <a:xfrm>
            <a:off x="9210941" y="5846088"/>
            <a:ext cx="5134646" cy="2259806"/>
          </a:xfrm>
          <a:prstGeom prst="roundRect">
            <a:avLst>
              <a:gd name="adj" fmla="val 979"/>
            </a:avLst>
          </a:prstGeom>
          <a:solidFill>
            <a:srgbClr val="26262B"/>
          </a:solidFill>
          <a:ln/>
        </p:spPr>
      </p:sp>
      <p:sp>
        <p:nvSpPr>
          <p:cNvPr id="16" name="Text 12"/>
          <p:cNvSpPr/>
          <p:nvPr/>
        </p:nvSpPr>
        <p:spPr>
          <a:xfrm>
            <a:off x="9380438" y="5978476"/>
            <a:ext cx="4456829" cy="666036"/>
          </a:xfrm>
          <a:prstGeom prst="rect">
            <a:avLst/>
          </a:prstGeom>
          <a:noFill/>
          <a:ln/>
        </p:spPr>
        <p:txBody>
          <a:bodyPr wrap="square" rtlCol="0" anchor="t"/>
          <a:lstStyle/>
          <a:p>
            <a:pPr marL="0" indent="0">
              <a:lnSpc>
                <a:spcPts val="2623"/>
              </a:lnSpc>
              <a:buNone/>
            </a:pPr>
            <a:r>
              <a:rPr lang="en-US" sz="2098" dirty="0">
                <a:solidFill>
                  <a:srgbClr val="E0D6DE"/>
                </a:solidFill>
                <a:latin typeface="Sora" pitchFamily="34" charset="0"/>
                <a:ea typeface="Sora" pitchFamily="34" charset="-122"/>
                <a:cs typeface="Sora" pitchFamily="34" charset="-120"/>
              </a:rPr>
              <a:t>Non-Technical Contributions</a:t>
            </a:r>
            <a:endParaRPr lang="en-US" sz="2098" dirty="0"/>
          </a:p>
        </p:txBody>
      </p:sp>
      <p:sp>
        <p:nvSpPr>
          <p:cNvPr id="17" name="Text 13"/>
          <p:cNvSpPr/>
          <p:nvPr/>
        </p:nvSpPr>
        <p:spPr>
          <a:xfrm>
            <a:off x="9380438" y="6644018"/>
            <a:ext cx="4741642" cy="1462710"/>
          </a:xfrm>
          <a:prstGeom prst="rect">
            <a:avLst/>
          </a:prstGeom>
          <a:noFill/>
          <a:ln/>
        </p:spPr>
        <p:txBody>
          <a:bodyPr wrap="square" rtlCol="0" anchor="t"/>
          <a:lstStyle/>
          <a:p>
            <a:pPr marL="0" indent="0">
              <a:lnSpc>
                <a:spcPts val="2686"/>
              </a:lnSpc>
              <a:buNone/>
            </a:pPr>
            <a:r>
              <a:rPr lang="en-US" sz="1679" dirty="0">
                <a:solidFill>
                  <a:srgbClr val="E0D6DE"/>
                </a:solidFill>
                <a:latin typeface="Noto Sans TC" pitchFamily="34" charset="0"/>
                <a:ea typeface="Noto Sans TC" pitchFamily="34" charset="-122"/>
                <a:cs typeface="Noto Sans TC" pitchFamily="34" charset="-120"/>
              </a:rPr>
              <a:t>We welcome contributions from a wide range of individuals, including housewives, handicaps, retired experts, students, and government employees.</a:t>
            </a:r>
            <a:endParaRPr lang="en-US" sz="1679" dirty="0"/>
          </a:p>
        </p:txBody>
      </p:sp>
      <p:sp>
        <p:nvSpPr>
          <p:cNvPr id="19" name="Shape 5"/>
          <p:cNvSpPr/>
          <p:nvPr/>
        </p:nvSpPr>
        <p:spPr>
          <a:xfrm>
            <a:off x="4784342" y="4502409"/>
            <a:ext cx="3719274" cy="2592705"/>
          </a:xfrm>
          <a:prstGeom prst="roundRect">
            <a:avLst>
              <a:gd name="adj" fmla="val 1233"/>
            </a:avLst>
          </a:prstGeom>
          <a:solidFill>
            <a:srgbClr val="26262B"/>
          </a:solidFill>
          <a:ln/>
        </p:spPr>
      </p:sp>
      <p:sp>
        <p:nvSpPr>
          <p:cNvPr id="20" name="Text 6"/>
          <p:cNvSpPr/>
          <p:nvPr/>
        </p:nvSpPr>
        <p:spPr>
          <a:xfrm>
            <a:off x="5044082" y="4681062"/>
            <a:ext cx="3639413" cy="2166461"/>
          </a:xfrm>
          <a:prstGeom prst="rect">
            <a:avLst/>
          </a:prstGeom>
          <a:noFill/>
          <a:ln/>
        </p:spPr>
        <p:txBody>
          <a:bodyPr wrap="none" rtlCol="0" anchor="t"/>
          <a:lstStyle/>
          <a:p>
            <a:pPr marL="0" indent="0">
              <a:lnSpc>
                <a:spcPts val="2623"/>
              </a:lnSpc>
              <a:buNone/>
            </a:pPr>
            <a:r>
              <a:rPr lang="en-US" sz="2098" dirty="0" smtClean="0">
                <a:solidFill>
                  <a:srgbClr val="E0D6DE"/>
                </a:solidFill>
                <a:latin typeface="Sora" pitchFamily="34" charset="0"/>
                <a:ea typeface="Sora" pitchFamily="34" charset="-122"/>
                <a:cs typeface="Sora" pitchFamily="34" charset="-120"/>
              </a:rPr>
              <a:t>Namitha K</a:t>
            </a:r>
          </a:p>
          <a:p>
            <a:pPr marL="0" indent="0">
              <a:lnSpc>
                <a:spcPts val="2623"/>
              </a:lnSpc>
              <a:buNone/>
            </a:pPr>
            <a:r>
              <a:rPr lang="en-US" sz="2098" dirty="0" smtClean="0">
                <a:solidFill>
                  <a:srgbClr val="E0D6DE"/>
                </a:solidFill>
                <a:latin typeface="Sora" pitchFamily="34" charset="0"/>
                <a:ea typeface="Sora" pitchFamily="34" charset="-122"/>
              </a:rPr>
              <a:t>Manjushree V</a:t>
            </a:r>
            <a:br>
              <a:rPr lang="en-US" sz="2098" dirty="0" smtClean="0">
                <a:solidFill>
                  <a:srgbClr val="E0D6DE"/>
                </a:solidFill>
                <a:latin typeface="Sora" pitchFamily="34" charset="0"/>
                <a:ea typeface="Sora" pitchFamily="34" charset="-122"/>
              </a:rPr>
            </a:br>
            <a:r>
              <a:rPr lang="en-US" sz="2098" dirty="0" smtClean="0">
                <a:solidFill>
                  <a:srgbClr val="E0D6DE"/>
                </a:solidFill>
                <a:latin typeface="Sora" pitchFamily="34" charset="0"/>
                <a:ea typeface="Sora" pitchFamily="34" charset="-122"/>
              </a:rPr>
              <a:t>Veerabhadrappa R</a:t>
            </a:r>
            <a:br>
              <a:rPr lang="en-US" sz="2098" dirty="0" smtClean="0">
                <a:solidFill>
                  <a:srgbClr val="E0D6DE"/>
                </a:solidFill>
                <a:latin typeface="Sora" pitchFamily="34" charset="0"/>
                <a:ea typeface="Sora" pitchFamily="34" charset="-122"/>
              </a:rPr>
            </a:br>
            <a:r>
              <a:rPr lang="en-US" sz="2098" dirty="0" smtClean="0">
                <a:solidFill>
                  <a:srgbClr val="E0D6DE"/>
                </a:solidFill>
                <a:latin typeface="Sora" pitchFamily="34" charset="0"/>
                <a:ea typeface="Sora" pitchFamily="34" charset="-122"/>
              </a:rPr>
              <a:t>… more adding Gradually</a:t>
            </a:r>
            <a:endParaRPr lang="en-US" sz="2098" dirty="0"/>
          </a:p>
        </p:txBody>
      </p:sp>
      <p:sp>
        <p:nvSpPr>
          <p:cNvPr id="21" name="Text 7"/>
          <p:cNvSpPr/>
          <p:nvPr/>
        </p:nvSpPr>
        <p:spPr>
          <a:xfrm>
            <a:off x="5044083" y="5141954"/>
            <a:ext cx="3293031" cy="1705570"/>
          </a:xfrm>
          <a:prstGeom prst="rect">
            <a:avLst/>
          </a:prstGeom>
          <a:noFill/>
          <a:ln/>
        </p:spPr>
        <p:txBody>
          <a:bodyPr wrap="square" rtlCol="0" anchor="t"/>
          <a:lstStyle/>
          <a:p>
            <a:pPr marL="0" indent="0">
              <a:lnSpc>
                <a:spcPts val="2686"/>
              </a:lnSpc>
              <a:buNone/>
            </a:pPr>
            <a:endParaRPr lang="en-US" sz="1679"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5" name="Text 1"/>
          <p:cNvSpPr/>
          <p:nvPr/>
        </p:nvSpPr>
        <p:spPr>
          <a:xfrm>
            <a:off x="793790" y="3462814"/>
            <a:ext cx="6858714"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Powering Our Solutions</a:t>
            </a:r>
            <a:endParaRPr lang="en-US" sz="4465" dirty="0"/>
          </a:p>
        </p:txBody>
      </p:sp>
      <p:pic>
        <p:nvPicPr>
          <p:cNvPr id="6" name="Image 2" descr="preencoded.png"/>
          <p:cNvPicPr>
            <a:picLocks noChangeAspect="1"/>
          </p:cNvPicPr>
          <p:nvPr/>
        </p:nvPicPr>
        <p:blipFill>
          <a:blip r:embed="rId4"/>
          <a:stretch>
            <a:fillRect/>
          </a:stretch>
        </p:blipFill>
        <p:spPr>
          <a:xfrm>
            <a:off x="793790" y="4511754"/>
            <a:ext cx="566976" cy="566976"/>
          </a:xfrm>
          <a:prstGeom prst="rect">
            <a:avLst/>
          </a:prstGeom>
        </p:spPr>
      </p:pic>
      <p:sp>
        <p:nvSpPr>
          <p:cNvPr id="7" name="Text 2"/>
          <p:cNvSpPr/>
          <p:nvPr/>
        </p:nvSpPr>
        <p:spPr>
          <a:xfrm>
            <a:off x="793790" y="5305544"/>
            <a:ext cx="2835235" cy="354330"/>
          </a:xfrm>
          <a:prstGeom prst="rect">
            <a:avLst/>
          </a:prstGeom>
          <a:noFill/>
          <a:ln/>
        </p:spPr>
        <p:txBody>
          <a:bodyPr wrap="non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Web Technologies</a:t>
            </a:r>
            <a:endParaRPr lang="en-US" sz="2233" dirty="0"/>
          </a:p>
        </p:txBody>
      </p:sp>
      <p:sp>
        <p:nvSpPr>
          <p:cNvPr id="8" name="Text 3"/>
          <p:cNvSpPr/>
          <p:nvPr/>
        </p:nvSpPr>
        <p:spPr>
          <a:xfrm>
            <a:off x="793790" y="5795963"/>
            <a:ext cx="3005495" cy="1451610"/>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Leveraging web technologies to ensure easy connectivity and offline support.</a:t>
            </a:r>
            <a:endParaRPr lang="en-US" sz="1786" dirty="0"/>
          </a:p>
        </p:txBody>
      </p:sp>
      <p:pic>
        <p:nvPicPr>
          <p:cNvPr id="9" name="Image 3" descr="preencoded.png"/>
          <p:cNvPicPr>
            <a:picLocks noChangeAspect="1"/>
          </p:cNvPicPr>
          <p:nvPr/>
        </p:nvPicPr>
        <p:blipFill>
          <a:blip r:embed="rId5"/>
          <a:stretch>
            <a:fillRect/>
          </a:stretch>
        </p:blipFill>
        <p:spPr>
          <a:xfrm>
            <a:off x="4139446" y="4511754"/>
            <a:ext cx="566976" cy="566976"/>
          </a:xfrm>
          <a:prstGeom prst="rect">
            <a:avLst/>
          </a:prstGeom>
        </p:spPr>
      </p:pic>
      <p:sp>
        <p:nvSpPr>
          <p:cNvPr id="10" name="Text 4"/>
          <p:cNvSpPr/>
          <p:nvPr/>
        </p:nvSpPr>
        <p:spPr>
          <a:xfrm>
            <a:off x="4139446" y="5305544"/>
            <a:ext cx="3005614" cy="708660"/>
          </a:xfrm>
          <a:prstGeom prst="rect">
            <a:avLst/>
          </a:prstGeom>
          <a:noFill/>
          <a:ln/>
        </p:spPr>
        <p:txBody>
          <a:bodyPr wrap="squar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Microsoft Technologies</a:t>
            </a:r>
            <a:endParaRPr lang="en-US" sz="2233" dirty="0"/>
          </a:p>
        </p:txBody>
      </p:sp>
      <p:sp>
        <p:nvSpPr>
          <p:cNvPr id="11" name="Text 5"/>
          <p:cNvSpPr/>
          <p:nvPr/>
        </p:nvSpPr>
        <p:spPr>
          <a:xfrm>
            <a:off x="4139446" y="6150293"/>
            <a:ext cx="3005614" cy="1088708"/>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Utilizing Microsoft's robust ecosystem, with support from Google and Amazon.</a:t>
            </a:r>
            <a:endParaRPr lang="en-US" sz="1786" dirty="0"/>
          </a:p>
        </p:txBody>
      </p:sp>
      <p:pic>
        <p:nvPicPr>
          <p:cNvPr id="12" name="Image 4" descr="preencoded.png"/>
          <p:cNvPicPr>
            <a:picLocks noChangeAspect="1"/>
          </p:cNvPicPr>
          <p:nvPr/>
        </p:nvPicPr>
        <p:blipFill>
          <a:blip r:embed="rId6"/>
          <a:stretch>
            <a:fillRect/>
          </a:stretch>
        </p:blipFill>
        <p:spPr>
          <a:xfrm>
            <a:off x="7485221" y="4511754"/>
            <a:ext cx="566976" cy="566976"/>
          </a:xfrm>
          <a:prstGeom prst="rect">
            <a:avLst/>
          </a:prstGeom>
        </p:spPr>
      </p:pic>
      <p:sp>
        <p:nvSpPr>
          <p:cNvPr id="13" name="Text 6"/>
          <p:cNvSpPr/>
          <p:nvPr/>
        </p:nvSpPr>
        <p:spPr>
          <a:xfrm>
            <a:off x="7485221" y="5305544"/>
            <a:ext cx="3005614" cy="708660"/>
          </a:xfrm>
          <a:prstGeom prst="rect">
            <a:avLst/>
          </a:prstGeom>
          <a:noFill/>
          <a:ln/>
        </p:spPr>
        <p:txBody>
          <a:bodyPr wrap="squar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Open-Source Contribution</a:t>
            </a:r>
            <a:endParaRPr lang="en-US" sz="2233" dirty="0"/>
          </a:p>
        </p:txBody>
      </p:sp>
      <p:sp>
        <p:nvSpPr>
          <p:cNvPr id="14" name="Text 7"/>
          <p:cNvSpPr/>
          <p:nvPr/>
        </p:nvSpPr>
        <p:spPr>
          <a:xfrm>
            <a:off x="7485221" y="6150293"/>
            <a:ext cx="3005614" cy="1451610"/>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Actively researching and contributing to open-source projects to meet client requirements.</a:t>
            </a:r>
            <a:endParaRPr lang="en-US" sz="1786" dirty="0"/>
          </a:p>
        </p:txBody>
      </p:sp>
      <p:pic>
        <p:nvPicPr>
          <p:cNvPr id="15" name="Image 5" descr="preencoded.png"/>
          <p:cNvPicPr>
            <a:picLocks noChangeAspect="1"/>
          </p:cNvPicPr>
          <p:nvPr/>
        </p:nvPicPr>
        <p:blipFill>
          <a:blip r:embed="rId7"/>
          <a:stretch>
            <a:fillRect/>
          </a:stretch>
        </p:blipFill>
        <p:spPr>
          <a:xfrm>
            <a:off x="10830997" y="4511754"/>
            <a:ext cx="566976" cy="566976"/>
          </a:xfrm>
          <a:prstGeom prst="rect">
            <a:avLst/>
          </a:prstGeom>
        </p:spPr>
      </p:pic>
      <p:sp>
        <p:nvSpPr>
          <p:cNvPr id="16" name="Text 8"/>
          <p:cNvSpPr/>
          <p:nvPr/>
        </p:nvSpPr>
        <p:spPr>
          <a:xfrm>
            <a:off x="10830997" y="5305544"/>
            <a:ext cx="3005614" cy="708660"/>
          </a:xfrm>
          <a:prstGeom prst="rect">
            <a:avLst/>
          </a:prstGeom>
          <a:noFill/>
          <a:ln/>
        </p:spPr>
        <p:txBody>
          <a:bodyPr wrap="square" rtlCol="0" anchor="t"/>
          <a:lstStyle/>
          <a:p>
            <a:pPr marL="0" indent="0" algn="l">
              <a:lnSpc>
                <a:spcPts val="2791"/>
              </a:lnSpc>
              <a:buNone/>
            </a:pPr>
            <a:r>
              <a:rPr lang="en-US" sz="2233" dirty="0">
                <a:solidFill>
                  <a:srgbClr val="E0D6DE"/>
                </a:solidFill>
                <a:latin typeface="Sora" pitchFamily="34" charset="0"/>
                <a:ea typeface="Sora" pitchFamily="34" charset="-122"/>
                <a:cs typeface="Sora" pitchFamily="34" charset="-120"/>
              </a:rPr>
              <a:t>Artificial Intelligence</a:t>
            </a:r>
            <a:endParaRPr lang="en-US" sz="2233" dirty="0"/>
          </a:p>
        </p:txBody>
      </p:sp>
      <p:sp>
        <p:nvSpPr>
          <p:cNvPr id="17" name="Text 9"/>
          <p:cNvSpPr/>
          <p:nvPr/>
        </p:nvSpPr>
        <p:spPr>
          <a:xfrm>
            <a:off x="10830997" y="6150293"/>
            <a:ext cx="3005614" cy="1088708"/>
          </a:xfrm>
          <a:prstGeom prst="rect">
            <a:avLst/>
          </a:prstGeom>
          <a:noFill/>
          <a:ln/>
        </p:spPr>
        <p:txBody>
          <a:bodyPr wrap="square" rtlCol="0" anchor="t"/>
          <a:lstStyle/>
          <a:p>
            <a:pPr marL="0" indent="0" algn="l">
              <a:lnSpc>
                <a:spcPts val="2858"/>
              </a:lnSpc>
              <a:buNone/>
            </a:pPr>
            <a:r>
              <a:rPr lang="en-US" sz="1786" dirty="0">
                <a:solidFill>
                  <a:srgbClr val="E0D6DE"/>
                </a:solidFill>
                <a:latin typeface="Noto Sans TC" pitchFamily="34" charset="0"/>
                <a:ea typeface="Noto Sans TC" pitchFamily="34" charset="-122"/>
                <a:cs typeface="Noto Sans TC" pitchFamily="34" charset="-120"/>
              </a:rPr>
              <a:t>Expanding our capabilities with the integration of cutting-edge AI solutions.</a:t>
            </a:r>
            <a:endParaRPr lang="en-US" sz="1786" dirty="0"/>
          </a:p>
        </p:txBody>
      </p:sp>
      <p:pic>
        <p:nvPicPr>
          <p:cNvPr id="1026" name="Picture 2" descr="https://cdn.gamma.app/uj8yjo59lf9ph6s/generated-images/0vfbW2scFvE0nAwoVU8a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6199" y="54051"/>
            <a:ext cx="9403112" cy="34215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793790" y="936427"/>
            <a:ext cx="7556421" cy="3912870"/>
          </a:xfrm>
          <a:prstGeom prst="rect">
            <a:avLst/>
          </a:prstGeom>
          <a:noFill/>
          <a:ln/>
        </p:spPr>
        <p:txBody>
          <a:bodyPr wrap="square" rtlCol="0" anchor="t"/>
          <a:lstStyle/>
          <a:p>
            <a:pPr marL="0" indent="0">
              <a:lnSpc>
                <a:spcPts val="7702"/>
              </a:lnSpc>
              <a:buNone/>
            </a:pPr>
            <a:r>
              <a:rPr lang="en-US" sz="6162" dirty="0">
                <a:solidFill>
                  <a:srgbClr val="97B8FF"/>
                </a:solidFill>
                <a:latin typeface="Sora" pitchFamily="34" charset="0"/>
                <a:ea typeface="Sora" pitchFamily="34" charset="-122"/>
                <a:cs typeface="Sora" pitchFamily="34" charset="-120"/>
              </a:rPr>
              <a:t>Introducing </a:t>
            </a:r>
            <a:r>
              <a:rPr lang="en-US" sz="6162" dirty="0" smtClean="0">
                <a:solidFill>
                  <a:srgbClr val="97B8FF"/>
                </a:solidFill>
                <a:latin typeface="Sora" pitchFamily="34" charset="0"/>
                <a:ea typeface="Sora" pitchFamily="34" charset="-122"/>
                <a:cs typeface="Sora" pitchFamily="34" charset="-120"/>
              </a:rPr>
              <a:t>SmartTown</a:t>
            </a:r>
            <a:r>
              <a:rPr lang="en-US" sz="6162" dirty="0">
                <a:solidFill>
                  <a:srgbClr val="97B8FF"/>
                </a:solidFill>
                <a:latin typeface="Sora" pitchFamily="34" charset="0"/>
                <a:ea typeface="Sora" pitchFamily="34" charset="-122"/>
                <a:cs typeface="Sora" pitchFamily="34" charset="-120"/>
              </a:rPr>
              <a:t>: Connecting Your Local Community</a:t>
            </a:r>
            <a:endParaRPr lang="en-US" sz="6162" dirty="0"/>
          </a:p>
        </p:txBody>
      </p:sp>
      <p:sp>
        <p:nvSpPr>
          <p:cNvPr id="6" name="Text 2"/>
          <p:cNvSpPr/>
          <p:nvPr/>
        </p:nvSpPr>
        <p:spPr>
          <a:xfrm>
            <a:off x="793790" y="5189458"/>
            <a:ext cx="7556421"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SmartTown is a centralized, town-specific platform that puts the power of information and connectivity right in the hands of residents and local businesses. Discover what's happening, get the details you need, and stay informed about your community.</a:t>
            </a:r>
            <a:endParaRPr lang="en-US" sz="1786" dirty="0"/>
          </a:p>
        </p:txBody>
      </p:sp>
      <p:sp>
        <p:nvSpPr>
          <p:cNvPr id="9" name="Text 4"/>
          <p:cNvSpPr/>
          <p:nvPr/>
        </p:nvSpPr>
        <p:spPr>
          <a:xfrm>
            <a:off x="1270040" y="6896219"/>
            <a:ext cx="4797504" cy="396835"/>
          </a:xfrm>
          <a:prstGeom prst="rect">
            <a:avLst/>
          </a:prstGeom>
          <a:noFill/>
          <a:ln/>
        </p:spPr>
        <p:txBody>
          <a:bodyPr wrap="none" rtlCol="0" anchor="t"/>
          <a:lstStyle/>
          <a:p>
            <a:pPr marL="0" indent="0" algn="l">
              <a:lnSpc>
                <a:spcPts val="3126"/>
              </a:lnSpc>
              <a:buNone/>
            </a:pPr>
            <a:r>
              <a:rPr lang="en-US" sz="2233" b="1" dirty="0">
                <a:solidFill>
                  <a:srgbClr val="E0D6DE"/>
                </a:solidFill>
                <a:latin typeface="Noto Sans TC" pitchFamily="34" charset="0"/>
                <a:ea typeface="Noto Sans TC" pitchFamily="34" charset="-122"/>
                <a:cs typeface="Noto Sans TC" pitchFamily="34" charset="-120"/>
              </a:rPr>
              <a:t>by Katthe </a:t>
            </a:r>
            <a:r>
              <a:rPr lang="en-US" sz="2233" b="1" dirty="0" smtClean="0">
                <a:solidFill>
                  <a:srgbClr val="E0D6DE"/>
                </a:solidFill>
                <a:latin typeface="Noto Sans TC" pitchFamily="34" charset="0"/>
                <a:ea typeface="Noto Sans TC" pitchFamily="34" charset="-122"/>
                <a:cs typeface="Noto Sans TC" pitchFamily="34" charset="-120"/>
              </a:rPr>
              <a:t>Technologies, India</a:t>
            </a:r>
            <a:endParaRPr lang="en-US" sz="2233" dirty="0"/>
          </a:p>
        </p:txBody>
      </p:sp>
    </p:spTree>
    <p:extLst>
      <p:ext uri="{BB962C8B-B14F-4D97-AF65-F5344CB8AC3E}">
        <p14:creationId xmlns:p14="http://schemas.microsoft.com/office/powerpoint/2010/main" val="4021052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7" name="Text 3"/>
          <p:cNvSpPr/>
          <p:nvPr/>
        </p:nvSpPr>
        <p:spPr>
          <a:xfrm>
            <a:off x="6463308" y="3027521"/>
            <a:ext cx="143947" cy="340281"/>
          </a:xfrm>
          <a:prstGeom prst="rect">
            <a:avLst/>
          </a:prstGeom>
          <a:noFill/>
          <a:ln/>
        </p:spPr>
        <p:txBody>
          <a:bodyPr wrap="none" rtlCol="0" anchor="t"/>
          <a:lstStyle/>
          <a:p>
            <a:pPr marL="0" indent="0" algn="ctr">
              <a:lnSpc>
                <a:spcPts val="2679"/>
              </a:lnSpc>
              <a:buNone/>
            </a:pPr>
            <a:endParaRPr lang="en-US" sz="2679" dirty="0"/>
          </a:p>
        </p:txBody>
      </p:sp>
      <p:sp>
        <p:nvSpPr>
          <p:cNvPr id="11" name="Text 7"/>
          <p:cNvSpPr/>
          <p:nvPr/>
        </p:nvSpPr>
        <p:spPr>
          <a:xfrm>
            <a:off x="10321052" y="3027521"/>
            <a:ext cx="211931" cy="340281"/>
          </a:xfrm>
          <a:prstGeom prst="rect">
            <a:avLst/>
          </a:prstGeom>
          <a:noFill/>
          <a:ln/>
        </p:spPr>
        <p:txBody>
          <a:bodyPr wrap="none" rtlCol="0" anchor="t"/>
          <a:lstStyle/>
          <a:p>
            <a:pPr marL="0" indent="0" algn="ctr">
              <a:lnSpc>
                <a:spcPts val="2679"/>
              </a:lnSpc>
              <a:buNone/>
            </a:pPr>
            <a:endParaRPr lang="en-US" sz="2679" dirty="0"/>
          </a:p>
        </p:txBody>
      </p:sp>
      <p:sp>
        <p:nvSpPr>
          <p:cNvPr id="15" name="Text 11"/>
          <p:cNvSpPr/>
          <p:nvPr/>
        </p:nvSpPr>
        <p:spPr>
          <a:xfrm>
            <a:off x="6429851" y="6168747"/>
            <a:ext cx="210979" cy="340281"/>
          </a:xfrm>
          <a:prstGeom prst="rect">
            <a:avLst/>
          </a:prstGeom>
          <a:noFill/>
          <a:ln/>
        </p:spPr>
        <p:txBody>
          <a:bodyPr wrap="none" rtlCol="0" anchor="t"/>
          <a:lstStyle/>
          <a:p>
            <a:pPr marL="0" indent="0" algn="ctr">
              <a:lnSpc>
                <a:spcPts val="2679"/>
              </a:lnSpc>
              <a:buNone/>
            </a:pPr>
            <a:endParaRPr lang="en-US" sz="2679" dirty="0"/>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2267" y="405580"/>
            <a:ext cx="7360987" cy="7418439"/>
          </a:xfrm>
          <a:prstGeom prst="rect">
            <a:avLst/>
          </a:prstGeom>
        </p:spPr>
      </p:pic>
    </p:spTree>
    <p:extLst>
      <p:ext uri="{BB962C8B-B14F-4D97-AF65-F5344CB8AC3E}">
        <p14:creationId xmlns:p14="http://schemas.microsoft.com/office/powerpoint/2010/main" val="343609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80190" y="929640"/>
            <a:ext cx="7556421" cy="1417558"/>
          </a:xfrm>
          <a:prstGeom prst="rect">
            <a:avLst/>
          </a:prstGeom>
          <a:noFill/>
          <a:ln/>
        </p:spPr>
        <p:txBody>
          <a:bodyPr wrap="squar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Addressing the Information Gap</a:t>
            </a:r>
            <a:endParaRPr lang="en-US" sz="4465" dirty="0"/>
          </a:p>
        </p:txBody>
      </p:sp>
      <p:sp>
        <p:nvSpPr>
          <p:cNvPr id="6" name="Shape 2"/>
          <p:cNvSpPr/>
          <p:nvPr/>
        </p:nvSpPr>
        <p:spPr>
          <a:xfrm>
            <a:off x="6280190" y="2942511"/>
            <a:ext cx="510302" cy="510302"/>
          </a:xfrm>
          <a:prstGeom prst="roundRect">
            <a:avLst>
              <a:gd name="adj" fmla="val 6667"/>
            </a:avLst>
          </a:prstGeom>
          <a:solidFill>
            <a:srgbClr val="26262B"/>
          </a:solidFill>
          <a:ln/>
        </p:spPr>
      </p:sp>
      <p:sp>
        <p:nvSpPr>
          <p:cNvPr id="7" name="Text 3"/>
          <p:cNvSpPr/>
          <p:nvPr/>
        </p:nvSpPr>
        <p:spPr>
          <a:xfrm>
            <a:off x="6463308" y="3027521"/>
            <a:ext cx="143947"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1</a:t>
            </a:r>
            <a:endParaRPr lang="en-US" sz="2679" dirty="0"/>
          </a:p>
        </p:txBody>
      </p:sp>
      <p:sp>
        <p:nvSpPr>
          <p:cNvPr id="8" name="Text 4"/>
          <p:cNvSpPr/>
          <p:nvPr/>
        </p:nvSpPr>
        <p:spPr>
          <a:xfrm>
            <a:off x="7017306" y="2942511"/>
            <a:ext cx="2906554"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Missing Information</a:t>
            </a:r>
            <a:endParaRPr lang="en-US" sz="2233" dirty="0"/>
          </a:p>
        </p:txBody>
      </p:sp>
      <p:sp>
        <p:nvSpPr>
          <p:cNvPr id="9" name="Text 5"/>
          <p:cNvSpPr/>
          <p:nvPr/>
        </p:nvSpPr>
        <p:spPr>
          <a:xfrm>
            <a:off x="7017306" y="3432929"/>
            <a:ext cx="2927747"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Residents often struggle to find reliable, up-to-date information about local businesses, services, and events.</a:t>
            </a:r>
            <a:endParaRPr lang="en-US" sz="1786" dirty="0"/>
          </a:p>
        </p:txBody>
      </p:sp>
      <p:sp>
        <p:nvSpPr>
          <p:cNvPr id="10" name="Shape 6"/>
          <p:cNvSpPr/>
          <p:nvPr/>
        </p:nvSpPr>
        <p:spPr>
          <a:xfrm>
            <a:off x="10171867" y="2942511"/>
            <a:ext cx="510302" cy="510302"/>
          </a:xfrm>
          <a:prstGeom prst="roundRect">
            <a:avLst>
              <a:gd name="adj" fmla="val 6667"/>
            </a:avLst>
          </a:prstGeom>
          <a:solidFill>
            <a:srgbClr val="26262B"/>
          </a:solidFill>
          <a:ln/>
        </p:spPr>
      </p:sp>
      <p:sp>
        <p:nvSpPr>
          <p:cNvPr id="11" name="Text 7"/>
          <p:cNvSpPr/>
          <p:nvPr/>
        </p:nvSpPr>
        <p:spPr>
          <a:xfrm>
            <a:off x="10321052" y="3027521"/>
            <a:ext cx="211931"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2</a:t>
            </a:r>
            <a:endParaRPr lang="en-US" sz="2679" dirty="0"/>
          </a:p>
        </p:txBody>
      </p:sp>
      <p:sp>
        <p:nvSpPr>
          <p:cNvPr id="12" name="Text 8"/>
          <p:cNvSpPr/>
          <p:nvPr/>
        </p:nvSpPr>
        <p:spPr>
          <a:xfrm>
            <a:off x="10908983" y="2942511"/>
            <a:ext cx="2927747" cy="708660"/>
          </a:xfrm>
          <a:prstGeom prst="rect">
            <a:avLst/>
          </a:prstGeom>
          <a:noFill/>
          <a:ln/>
        </p:spPr>
        <p:txBody>
          <a:bodyPr wrap="squar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Lack of Connectivity</a:t>
            </a:r>
            <a:endParaRPr lang="en-US" sz="2233" dirty="0"/>
          </a:p>
        </p:txBody>
      </p:sp>
      <p:sp>
        <p:nvSpPr>
          <p:cNvPr id="13" name="Text 9"/>
          <p:cNvSpPr/>
          <p:nvPr/>
        </p:nvSpPr>
        <p:spPr>
          <a:xfrm>
            <a:off x="10908864" y="3475196"/>
            <a:ext cx="2927747" cy="1814513"/>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a:t>
            </a:r>
            <a:r>
              <a:rPr lang="en-US" sz="1786" dirty="0" smtClean="0">
                <a:solidFill>
                  <a:srgbClr val="E0D6DE"/>
                </a:solidFill>
                <a:latin typeface="Noto Sans TC" pitchFamily="34" charset="0"/>
                <a:ea typeface="Noto Sans TC" pitchFamily="34" charset="-122"/>
                <a:cs typeface="Noto Sans TC" pitchFamily="34" charset="-120"/>
              </a:rPr>
              <a:t>mall </a:t>
            </a:r>
            <a:r>
              <a:rPr lang="en-US" sz="1786" dirty="0">
                <a:solidFill>
                  <a:srgbClr val="E0D6DE"/>
                </a:solidFill>
                <a:latin typeface="Noto Sans TC" pitchFamily="34" charset="0"/>
                <a:ea typeface="Noto Sans TC" pitchFamily="34" charset="-122"/>
                <a:cs typeface="Noto Sans TC" pitchFamily="34" charset="-120"/>
              </a:rPr>
              <a:t>businesses have limited options to effectively reach and connect with their local customer base.</a:t>
            </a:r>
            <a:endParaRPr lang="en-US" sz="1786" dirty="0"/>
          </a:p>
        </p:txBody>
      </p:sp>
      <p:sp>
        <p:nvSpPr>
          <p:cNvPr id="14" name="Shape 10"/>
          <p:cNvSpPr/>
          <p:nvPr/>
        </p:nvSpPr>
        <p:spPr>
          <a:xfrm>
            <a:off x="6280190" y="6083737"/>
            <a:ext cx="510302" cy="510302"/>
          </a:xfrm>
          <a:prstGeom prst="roundRect">
            <a:avLst>
              <a:gd name="adj" fmla="val 6667"/>
            </a:avLst>
          </a:prstGeom>
          <a:solidFill>
            <a:srgbClr val="26262B"/>
          </a:solidFill>
          <a:ln/>
        </p:spPr>
      </p:sp>
      <p:sp>
        <p:nvSpPr>
          <p:cNvPr id="15" name="Text 11"/>
          <p:cNvSpPr/>
          <p:nvPr/>
        </p:nvSpPr>
        <p:spPr>
          <a:xfrm>
            <a:off x="6429851" y="6168747"/>
            <a:ext cx="210979" cy="340281"/>
          </a:xfrm>
          <a:prstGeom prst="rect">
            <a:avLst/>
          </a:prstGeom>
          <a:noFill/>
          <a:ln/>
        </p:spPr>
        <p:txBody>
          <a:bodyPr wrap="none" rtlCol="0" anchor="t"/>
          <a:lstStyle/>
          <a:p>
            <a:pPr marL="0" indent="0" algn="ctr">
              <a:lnSpc>
                <a:spcPts val="2679"/>
              </a:lnSpc>
              <a:buNone/>
            </a:pPr>
            <a:r>
              <a:rPr lang="en-US" sz="2679" dirty="0">
                <a:solidFill>
                  <a:srgbClr val="E0D6DE"/>
                </a:solidFill>
                <a:latin typeface="Sora" pitchFamily="34" charset="0"/>
                <a:ea typeface="Sora" pitchFamily="34" charset="-122"/>
                <a:cs typeface="Sora" pitchFamily="34" charset="-120"/>
              </a:rPr>
              <a:t>3</a:t>
            </a:r>
            <a:endParaRPr lang="en-US" sz="2679" dirty="0"/>
          </a:p>
        </p:txBody>
      </p:sp>
      <p:sp>
        <p:nvSpPr>
          <p:cNvPr id="16" name="Text 12"/>
          <p:cNvSpPr/>
          <p:nvPr/>
        </p:nvSpPr>
        <p:spPr>
          <a:xfrm>
            <a:off x="7017306" y="6083737"/>
            <a:ext cx="2835235" cy="354330"/>
          </a:xfrm>
          <a:prstGeom prst="rect">
            <a:avLst/>
          </a:prstGeom>
          <a:noFill/>
          <a:ln/>
        </p:spPr>
        <p:txBody>
          <a:bodyPr wrap="none" rtlCol="0" anchor="t"/>
          <a:lstStyle/>
          <a:p>
            <a:pPr marL="0" indent="0">
              <a:lnSpc>
                <a:spcPts val="2791"/>
              </a:lnSpc>
              <a:buNone/>
            </a:pPr>
            <a:r>
              <a:rPr lang="en-US" sz="2233" dirty="0">
                <a:solidFill>
                  <a:srgbClr val="E0D6DE"/>
                </a:solidFill>
                <a:latin typeface="Sora" pitchFamily="34" charset="0"/>
                <a:ea typeface="Sora" pitchFamily="34" charset="-122"/>
                <a:cs typeface="Sora" pitchFamily="34" charset="-120"/>
              </a:rPr>
              <a:t>Decentralized Data</a:t>
            </a:r>
            <a:endParaRPr lang="en-US" sz="2233" dirty="0"/>
          </a:p>
        </p:txBody>
      </p:sp>
      <p:sp>
        <p:nvSpPr>
          <p:cNvPr id="17" name="Text 13"/>
          <p:cNvSpPr/>
          <p:nvPr/>
        </p:nvSpPr>
        <p:spPr>
          <a:xfrm>
            <a:off x="7017306" y="6574155"/>
            <a:ext cx="6819305" cy="725805"/>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Information is scattered across multiple platforms, making it difficult for both residents and businesses to access.</a:t>
            </a:r>
            <a:endParaRPr lang="en-US" sz="1786" dirty="0"/>
          </a:p>
        </p:txBody>
      </p:sp>
    </p:spTree>
    <p:extLst>
      <p:ext uri="{BB962C8B-B14F-4D97-AF65-F5344CB8AC3E}">
        <p14:creationId xmlns:p14="http://schemas.microsoft.com/office/powerpoint/2010/main" val="32531146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793790" y="2358509"/>
            <a:ext cx="10366058" cy="708779"/>
          </a:xfrm>
          <a:prstGeom prst="rect">
            <a:avLst/>
          </a:prstGeom>
          <a:noFill/>
          <a:ln/>
        </p:spPr>
        <p:txBody>
          <a:bodyPr wrap="none" rtlCol="0" anchor="t"/>
          <a:lstStyle/>
          <a:p>
            <a:pPr marL="0" indent="0">
              <a:lnSpc>
                <a:spcPts val="5581"/>
              </a:lnSpc>
              <a:buNone/>
            </a:pPr>
            <a:r>
              <a:rPr lang="en-US" sz="4465" dirty="0">
                <a:solidFill>
                  <a:srgbClr val="97B8FF"/>
                </a:solidFill>
                <a:latin typeface="Sora" pitchFamily="34" charset="0"/>
                <a:ea typeface="Sora" pitchFamily="34" charset="-122"/>
                <a:cs typeface="Sora" pitchFamily="34" charset="-120"/>
              </a:rPr>
              <a:t>SmartTown: Your Town's Digital Hub</a:t>
            </a:r>
            <a:endParaRPr lang="en-US" sz="4465" dirty="0"/>
          </a:p>
        </p:txBody>
      </p:sp>
      <p:sp>
        <p:nvSpPr>
          <p:cNvPr id="5" name="Text 2"/>
          <p:cNvSpPr/>
          <p:nvPr/>
        </p:nvSpPr>
        <p:spPr>
          <a:xfrm>
            <a:off x="793790" y="3634264"/>
            <a:ext cx="2835235"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Centralized Data</a:t>
            </a:r>
            <a:endParaRPr lang="en-US" sz="2233" dirty="0"/>
          </a:p>
        </p:txBody>
      </p:sp>
      <p:sp>
        <p:nvSpPr>
          <p:cNvPr id="6" name="Text 3"/>
          <p:cNvSpPr/>
          <p:nvPr/>
        </p:nvSpPr>
        <p:spPr>
          <a:xfrm>
            <a:off x="793790" y="4215408"/>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SmartTown aggregates and organizes all the essential information about your town in one user-friendly platform.</a:t>
            </a:r>
            <a:endParaRPr lang="en-US" sz="1786" dirty="0"/>
          </a:p>
        </p:txBody>
      </p:sp>
      <p:sp>
        <p:nvSpPr>
          <p:cNvPr id="7" name="Text 4"/>
          <p:cNvSpPr/>
          <p:nvPr/>
        </p:nvSpPr>
        <p:spPr>
          <a:xfrm>
            <a:off x="5332928" y="3634264"/>
            <a:ext cx="3505081"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Empowering Businesses</a:t>
            </a:r>
            <a:endParaRPr lang="en-US" sz="2233" dirty="0"/>
          </a:p>
        </p:txBody>
      </p:sp>
      <p:sp>
        <p:nvSpPr>
          <p:cNvPr id="8" name="Text 5"/>
          <p:cNvSpPr/>
          <p:nvPr/>
        </p:nvSpPr>
        <p:spPr>
          <a:xfrm>
            <a:off x="5332928" y="4215408"/>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Local businesses can easily create and manage their online profiles, share updates, and connect with customers.</a:t>
            </a:r>
            <a:endParaRPr lang="en-US" sz="1786" dirty="0"/>
          </a:p>
        </p:txBody>
      </p:sp>
      <p:sp>
        <p:nvSpPr>
          <p:cNvPr id="9" name="Text 6"/>
          <p:cNvSpPr/>
          <p:nvPr/>
        </p:nvSpPr>
        <p:spPr>
          <a:xfrm>
            <a:off x="9872067" y="3634264"/>
            <a:ext cx="2843927" cy="354330"/>
          </a:xfrm>
          <a:prstGeom prst="rect">
            <a:avLst/>
          </a:prstGeom>
          <a:noFill/>
          <a:ln/>
        </p:spPr>
        <p:txBody>
          <a:bodyPr wrap="none" rtlCol="0" anchor="t"/>
          <a:lstStyle/>
          <a:p>
            <a:pPr marL="0" indent="0">
              <a:lnSpc>
                <a:spcPts val="2791"/>
              </a:lnSpc>
              <a:buNone/>
            </a:pPr>
            <a:r>
              <a:rPr lang="en-US" sz="2233" dirty="0">
                <a:solidFill>
                  <a:srgbClr val="97B8FF"/>
                </a:solidFill>
                <a:latin typeface="Sora" pitchFamily="34" charset="0"/>
                <a:ea typeface="Sora" pitchFamily="34" charset="-122"/>
                <a:cs typeface="Sora" pitchFamily="34" charset="-120"/>
              </a:rPr>
              <a:t>Informed Residents</a:t>
            </a:r>
            <a:endParaRPr lang="en-US" sz="2233" dirty="0"/>
          </a:p>
        </p:txBody>
      </p:sp>
      <p:sp>
        <p:nvSpPr>
          <p:cNvPr id="10" name="Text 7"/>
          <p:cNvSpPr/>
          <p:nvPr/>
        </p:nvSpPr>
        <p:spPr>
          <a:xfrm>
            <a:off x="9872067" y="4215408"/>
            <a:ext cx="3978116" cy="1451610"/>
          </a:xfrm>
          <a:prstGeom prst="rect">
            <a:avLst/>
          </a:prstGeom>
          <a:noFill/>
          <a:ln/>
        </p:spPr>
        <p:txBody>
          <a:bodyPr wrap="square" rtlCol="0" anchor="t"/>
          <a:lstStyle/>
          <a:p>
            <a:pPr marL="0" indent="0">
              <a:lnSpc>
                <a:spcPts val="2858"/>
              </a:lnSpc>
              <a:buNone/>
            </a:pPr>
            <a:r>
              <a:rPr lang="en-US" sz="1786" dirty="0">
                <a:solidFill>
                  <a:srgbClr val="E0D6DE"/>
                </a:solidFill>
                <a:latin typeface="Noto Sans TC" pitchFamily="34" charset="0"/>
                <a:ea typeface="Noto Sans TC" pitchFamily="34" charset="-122"/>
                <a:cs typeface="Noto Sans TC" pitchFamily="34" charset="-120"/>
              </a:rPr>
              <a:t>Residents can access real-time information about businesses, events, and community news with just a few taps.</a:t>
            </a:r>
            <a:endParaRPr lang="en-US" sz="1786"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2580" y="0"/>
            <a:ext cx="3937819" cy="3634264"/>
          </a:xfrm>
          <a:prstGeom prst="rect">
            <a:avLst/>
          </a:prstGeom>
        </p:spPr>
      </p:pic>
    </p:spTree>
    <p:extLst>
      <p:ext uri="{BB962C8B-B14F-4D97-AF65-F5344CB8AC3E}">
        <p14:creationId xmlns:p14="http://schemas.microsoft.com/office/powerpoint/2010/main" val="35958329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1021</Words>
  <Application>Microsoft Office PowerPoint</Application>
  <PresentationFormat>Custom</PresentationFormat>
  <Paragraphs>139</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Noto Sans TC</vt:lpstr>
      <vt:lpstr>Sora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Katthe Softwares and Solutions</cp:lastModifiedBy>
  <cp:revision>25</cp:revision>
  <dcterms:created xsi:type="dcterms:W3CDTF">2024-08-22T14:28:08Z</dcterms:created>
  <dcterms:modified xsi:type="dcterms:W3CDTF">2024-08-22T15:15:04Z</dcterms:modified>
</cp:coreProperties>
</file>